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A31E"/>
    <a:srgbClr val="3B7316"/>
    <a:srgbClr val="7FAD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F2832B-25EC-2DEB-888D-31CE1E532BFC}" v="894" dt="2023-02-15T11:13:12.586"/>
    <p1510:client id="{0F135B6D-7EE7-4B1F-A020-73CCCF6BBB06}" v="111" dt="2023-02-13T19:36:31.287"/>
    <p1510:client id="{68AE9695-D6C8-334F-A02F-553928B6DA33}" v="9" dt="2023-02-13T19:28:56.343"/>
    <p1510:client id="{8A4FCACA-43D6-FFD3-5006-4C5D19B2F47B}" v="269" dt="2023-02-14T19:05:52.597"/>
    <p1510:client id="{9A54A273-BBC2-3B75-AE6C-A7D349FD72FC}" v="150" dt="2023-02-13T19:34:45.2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ZY%20W%20TWOIM%20DOMU%20DBA%20SI&#280;%20O%20&#346;RODOWISK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CZY%20W%20TWOIM%20DOMU%20DBA%20SI&#280;%20O%20&#346;RODOWISK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CZY%20W%20TWOIM%20DOMU%20DBA%20SI&#280;%20O%20&#346;RODOWISK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CZY%20W%20TWOIM%20DOMU%20DBA%20SI&#280;%20O%20&#346;RODOWISK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CZY%20W%20TWOIM%20DOMU%20DBA%20SI&#280;%20O%20&#346;RODOWISKO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CZY%20W%20TWOIM%20DOMU%20DBA%20SI&#280;%20O%20&#346;RODOWISKO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CZY%20W%20TWOIM%20DOMU%20DBA%20SI&#280;%20O%20&#346;RODOWISKO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CZY%20W%20TWOIM%20DOMU%20DBA%20SI&#280;%20O%20&#346;RODOWISKO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CZY%20W%20TWOIM%20DOMU%20DBA%20SI&#280;%20O%20&#346;RODOWISKO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CZY%20W%20TWOIM%20DOMU%20DBA%20SI&#280;%20O%20&#346;RODOWISKO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CZY%20W%20TWOIM%20DOMU%20DBA%20SI&#280;%20O%20&#346;RODOWISKO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CZY%20W%20TWOIM%20DOMU%20DBA%20SI&#280;%20O%20&#346;RODOWISKO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CZY%20W%20TWOIM%20DOMU%20DBA%20SI&#280;%20O%20&#346;RODOWISKO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CZY%20W%20TWOIM%20DOMU%20DBA%20SI&#280;%20O%20&#346;RODOWISKO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B61-4E18-B583-340A6F4C08A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B61-4E18-B583-340A6F4C08A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B61-4E18-B583-340A6F4C08A5}"/>
              </c:ext>
            </c:extLst>
          </c:dPt>
          <c:cat>
            <c:strRef>
              <c:f>'[CZY W TWOIM DOMU DBA SIĘ O ŚRODOWISKO.xlsx]wyniki ankiety w podziale'!$AA$21:$AC$21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'[CZY W TWOIM DOMU DBA SIĘ O ŚRODOWISKO.xlsx]wyniki ankiety w podziale'!$AA$22:$AC$22</c:f>
              <c:numCache>
                <c:formatCode>General</c:formatCode>
                <c:ptCount val="3"/>
                <c:pt idx="0">
                  <c:v>87</c:v>
                </c:pt>
                <c:pt idx="1">
                  <c:v>16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B61-4E18-B583-340A6F4C0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8E-42E9-BEED-79E4A1DCDFE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8E-42E9-BEED-79E4A1DCDFE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8E-42E9-BEED-79E4A1DCDFE6}"/>
              </c:ext>
            </c:extLst>
          </c:dPt>
          <c:val>
            <c:numRef>
              <c:f>'[CZY W TWOIM DOMU DBA SIĘ O ŚRODOWISKO.xlsx]wyniki ankiety w podziale'!$AA$23:$AC$23</c:f>
              <c:numCache>
                <c:formatCode>General</c:formatCode>
                <c:ptCount val="3"/>
                <c:pt idx="0">
                  <c:v>95</c:v>
                </c:pt>
                <c:pt idx="1">
                  <c:v>16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78E-42E9-BEED-79E4A1DCDF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67-40B2-917A-FBD95FECA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67-40B2-917A-FBD95FECA79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167-40B2-917A-FBD95FECA79D}"/>
              </c:ext>
            </c:extLst>
          </c:dPt>
          <c:cat>
            <c:strRef>
              <c:f>'[CZY W TWOIM DOMU DBA SIĘ O ŚRODOWISKO.xlsx]wyniki ankiety w podziale'!$AA$21:$AC$21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'[CZY W TWOIM DOMU DBA SIĘ O ŚRODOWISKO.xlsx]wyniki ankiety w podziale'!$AA$25:$AC$25</c:f>
              <c:numCache>
                <c:formatCode>General</c:formatCode>
                <c:ptCount val="3"/>
                <c:pt idx="0">
                  <c:v>28</c:v>
                </c:pt>
                <c:pt idx="1">
                  <c:v>11</c:v>
                </c:pt>
                <c:pt idx="2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67-40B2-917A-FBD95FECA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F9-4ED9-B3DF-EEEFADD69C2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AF9-4ED9-B3DF-EEEFADD69C2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AF9-4ED9-B3DF-EEEFADD69C27}"/>
              </c:ext>
            </c:extLst>
          </c:dPt>
          <c:cat>
            <c:strRef>
              <c:f>'[CZY W TWOIM DOMU DBA SIĘ O ŚRODOWISKO.xlsx]wyniki ankiety w podziale'!$AA$21:$AC$21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'[CZY W TWOIM DOMU DBA SIĘ O ŚRODOWISKO.xlsx]wyniki ankiety w podziale'!$AA$26:$AC$26</c:f>
              <c:numCache>
                <c:formatCode>General</c:formatCode>
                <c:ptCount val="3"/>
                <c:pt idx="0">
                  <c:v>89</c:v>
                </c:pt>
                <c:pt idx="1">
                  <c:v>3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AF9-4ED9-B3DF-EEEFADD69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F76-40DE-81C2-7B1D17D1FA4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F76-40DE-81C2-7B1D17D1FA4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F76-40DE-81C2-7B1D17D1FA42}"/>
              </c:ext>
            </c:extLst>
          </c:dPt>
          <c:cat>
            <c:strRef>
              <c:f>'[CZY W TWOIM DOMU DBA SIĘ O ŚRODOWISKO.xlsx]wyniki ankiety w podziale'!$AA$21:$AC$21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'[CZY W TWOIM DOMU DBA SIĘ O ŚRODOWISKO.xlsx]wyniki ankiety w podziale'!$AA$27:$AC$27</c:f>
              <c:numCache>
                <c:formatCode>General</c:formatCode>
                <c:ptCount val="3"/>
                <c:pt idx="0">
                  <c:v>62</c:v>
                </c:pt>
                <c:pt idx="1">
                  <c:v>32</c:v>
                </c:pt>
                <c:pt idx="2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F76-40DE-81C2-7B1D17D1FA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192-4CBE-B045-6CA457588F8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192-4CBE-B045-6CA457588F8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192-4CBE-B045-6CA457588F89}"/>
              </c:ext>
            </c:extLst>
          </c:dPt>
          <c:cat>
            <c:strRef>
              <c:f>'[CZY W TWOIM DOMU DBA SIĘ O ŚRODOWISKO.xlsx]wyniki ankiety w podziale'!$AA$21:$AC$21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'[CZY W TWOIM DOMU DBA SIĘ O ŚRODOWISKO.xlsx]wyniki ankiety w podziale'!$AA$28:$AC$28</c:f>
              <c:numCache>
                <c:formatCode>General</c:formatCode>
                <c:ptCount val="3"/>
                <c:pt idx="0">
                  <c:v>43</c:v>
                </c:pt>
                <c:pt idx="1">
                  <c:v>64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192-4CBE-B045-6CA457588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v/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'[CZY W TWOIM DOMU DBA SIĘ O ŚRODOWISKO.xlsx]wyniki ankiety w podziale'!$AA$21:$AB$21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'[CZY W TWOIM DOMU DBA SIĘ O ŚRODOWISKO.xlsx]wyniki ankiety w podziale'!$AA$29:$AB$29</c:f>
              <c:numCache>
                <c:formatCode>General</c:formatCode>
                <c:ptCount val="2"/>
                <c:pt idx="0">
                  <c:v>45</c:v>
                </c:pt>
                <c:pt idx="1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C2-416E-9D29-421548F988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2878375"/>
        <c:axId val="72852935"/>
      </c:barChart>
      <c:catAx>
        <c:axId val="72878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2852935"/>
        <c:crosses val="autoZero"/>
        <c:auto val="1"/>
        <c:lblAlgn val="ctr"/>
        <c:lblOffset val="100"/>
        <c:noMultiLvlLbl val="0"/>
      </c:catAx>
      <c:valAx>
        <c:axId val="72852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28783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pl-PL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Calibri" panose="020F0502020204030204"/>
              </a:rPr>
              <a:t>Tytuł wykresu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65F-4146-BE60-6ADBDCB3E56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65F-4146-BE60-6ADBDCB3E56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65F-4146-BE60-6ADBDCB3E56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65F-4146-BE60-6ADBDCB3E563}"/>
              </c:ext>
            </c:extLst>
          </c:dPt>
          <c:cat>
            <c:strRef>
              <c:f>'[CZY W TWOIM DOMU DBA SIĘ O ŚRODOWISKO.xlsx]wyniki ankiety w podziale'!$AA$21:$AD$21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'[CZY W TWOIM DOMU DBA SIĘ O ŚRODOWISKO.xlsx]wyniki ankiety w podziale'!$AA$30:$AD$30</c:f>
              <c:numCache>
                <c:formatCode>General</c:formatCode>
                <c:ptCount val="4"/>
                <c:pt idx="0">
                  <c:v>11</c:v>
                </c:pt>
                <c:pt idx="1">
                  <c:v>43</c:v>
                </c:pt>
                <c:pt idx="2">
                  <c:v>59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65F-4146-BE60-6ADBDCB3E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390-4835-AA7C-6E201552E2C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390-4835-AA7C-6E201552E2C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390-4835-AA7C-6E201552E2CB}"/>
              </c:ext>
            </c:extLst>
          </c:dPt>
          <c:cat>
            <c:strRef>
              <c:f>'[CZY W TWOIM DOMU DBA SIĘ O ŚRODOWISKO.xlsx]wyniki ankiety w podziale'!$AA$21:$AC$21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'[CZY W TWOIM DOMU DBA SIĘ O ŚRODOWISKO.xlsx]wyniki ankiety w podziale'!$AA$31:$AC$31</c:f>
              <c:numCache>
                <c:formatCode>General</c:formatCode>
                <c:ptCount val="3"/>
                <c:pt idx="0">
                  <c:v>17</c:v>
                </c:pt>
                <c:pt idx="1">
                  <c:v>69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390-4835-AA7C-6E201552E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813397303978277E-2"/>
          <c:y val="1.8051089199323439E-2"/>
          <c:w val="0.91569271618892045"/>
          <c:h val="0.884341758122858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'[CZY W TWOIM DOMU DBA SIĘ O ŚRODOWISKO.xlsx]wyniki ankiety w podziale'!$AA$21:$AB$21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'[CZY W TWOIM DOMU DBA SIĘ O ŚRODOWISKO.xlsx]wyniki ankiety w podziale'!$AA$32:$AB$32</c:f>
              <c:numCache>
                <c:formatCode>General</c:formatCode>
                <c:ptCount val="2"/>
                <c:pt idx="0">
                  <c:v>85</c:v>
                </c:pt>
                <c:pt idx="1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46-450D-8798-D9C1C16433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905224"/>
        <c:axId val="426919624"/>
      </c:barChart>
      <c:catAx>
        <c:axId val="426905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26919624"/>
        <c:crosses val="autoZero"/>
        <c:auto val="1"/>
        <c:lblAlgn val="ctr"/>
        <c:lblOffset val="100"/>
        <c:noMultiLvlLbl val="0"/>
      </c:catAx>
      <c:valAx>
        <c:axId val="42691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26905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3CE-4CEF-BDC0-0DAC1EFB4CB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3CE-4CEF-BDC0-0DAC1EFB4CB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3CE-4CEF-BDC0-0DAC1EFB4CB9}"/>
              </c:ext>
            </c:extLst>
          </c:dPt>
          <c:val>
            <c:numRef>
              <c:f>'[CZY W TWOIM DOMU DBA SIĘ O ŚRODOWISKO.xlsx]wyniki ankiety w podziale'!$AA$33:$AC$33</c:f>
              <c:numCache>
                <c:formatCode>General</c:formatCode>
                <c:ptCount val="3"/>
                <c:pt idx="0">
                  <c:v>68</c:v>
                </c:pt>
                <c:pt idx="1">
                  <c:v>43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3CE-4CEF-BDC0-0DAC1EFB4C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383-4DD3-9846-507E56BE316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383-4DD3-9846-507E56BE316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383-4DD3-9846-507E56BE3161}"/>
              </c:ext>
            </c:extLst>
          </c:dPt>
          <c:val>
            <c:numRef>
              <c:f>'[CZY W TWOIM DOMU DBA SIĘ O ŚRODOWISKO.xlsx]wyniki ankiety w podziale'!$AA$34:$AC$34</c:f>
              <c:numCache>
                <c:formatCode>General</c:formatCode>
                <c:ptCount val="3"/>
                <c:pt idx="0">
                  <c:v>16</c:v>
                </c:pt>
                <c:pt idx="1">
                  <c:v>30</c:v>
                </c:pt>
                <c:pt idx="2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383-4DD3-9846-507E56BE3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242-40DA-A03B-F492469241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242-40DA-A03B-F492469241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242-40DA-A03B-F49246924106}"/>
              </c:ext>
            </c:extLst>
          </c:dPt>
          <c:val>
            <c:numRef>
              <c:f>'[CZY W TWOIM DOMU DBA SIĘ O ŚRODOWISKO.xlsx]wyniki ankiety w podziale'!$AA$35:$AC$35</c:f>
              <c:numCache>
                <c:formatCode>General</c:formatCode>
                <c:ptCount val="3"/>
                <c:pt idx="0">
                  <c:v>9</c:v>
                </c:pt>
                <c:pt idx="1">
                  <c:v>93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242-40DA-A03B-F492469241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216-4B9B-A913-BCA5CC7EF97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16-4B9B-A913-BCA5CC7EF97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216-4B9B-A913-BCA5CC7EF974}"/>
              </c:ext>
            </c:extLst>
          </c:dPt>
          <c:val>
            <c:numRef>
              <c:f>'[CZY W TWOIM DOMU DBA SIĘ O ŚRODOWISKO.xlsx]wyniki ankiety w podziale'!$AA$36:$AC$36</c:f>
              <c:numCache>
                <c:formatCode>General</c:formatCode>
                <c:ptCount val="3"/>
                <c:pt idx="0">
                  <c:v>64</c:v>
                </c:pt>
                <c:pt idx="1">
                  <c:v>43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216-4B9B-A913-BCA5CC7EF9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121325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70717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00057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19649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725420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04225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699644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552523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26697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74377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1481434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19275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8970352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3612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714292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246746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Postawy proekologiczne u dzieci i młodzieży​  ​    projekt Erasmus + Think Eco for a better future  Mobilność kadry edukacji szkolnej nr 2022-1-PL01-KA122-SCH-000073696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29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8680528" cy="1161236"/>
          </a:xfrm>
        </p:spPr>
        <p:txBody>
          <a:bodyPr>
            <a:normAutofit fontScale="90000"/>
          </a:bodyPr>
          <a:lstStyle/>
          <a:p>
            <a:pPr algn="l"/>
            <a:r>
              <a:rPr lang="pl-PL" sz="5000" b="1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CZY W TWOIM DOMU</a:t>
            </a:r>
            <a:br>
              <a:rPr lang="pl-PL" sz="5000" b="1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</a:br>
            <a:r>
              <a:rPr lang="pl-PL" sz="1800" b="1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 </a:t>
            </a:r>
            <a:r>
              <a:rPr lang="pl-PL" sz="5000" b="1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/>
            </a:r>
            <a:br>
              <a:rPr lang="pl-PL" sz="5000" b="1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</a:br>
            <a:r>
              <a:rPr lang="pl-PL" sz="5000" b="1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DBA SIĘ O ŚRODOWISKO?</a:t>
            </a:r>
            <a:endParaRPr lang="pl-PL" sz="5000" dirty="0">
              <a:solidFill>
                <a:schemeClr val="tx1"/>
              </a:solidFill>
              <a:latin typeface="Georgia Pro"/>
            </a:endParaRPr>
          </a:p>
          <a:p>
            <a:endParaRPr lang="pl-PL">
              <a:cs typeface="Calibri Light"/>
            </a:endParaRPr>
          </a:p>
        </p:txBody>
      </p:sp>
      <p:sp>
        <p:nvSpPr>
          <p:cNvPr id="3" name="Podtytuł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pl-PL"/>
          </a:p>
          <a:p>
            <a:endParaRPr lang="pl-PL">
              <a:cs typeface="Calibri"/>
            </a:endParaRP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DAD8A7D0-61FC-B048-A014-6B58F5854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53951" y="4242453"/>
            <a:ext cx="5652065" cy="13632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1600" dirty="0">
                <a:latin typeface="Georgia Pro"/>
              </a:rPr>
              <a:t>Ankietę opracowały i przeprowadziły: </a:t>
            </a:r>
            <a:endParaRPr lang="pl-PL" dirty="0">
              <a:latin typeface="Trebuchet MS" panose="020B0603020202020204"/>
            </a:endParaRPr>
          </a:p>
          <a:p>
            <a:r>
              <a:rPr lang="pl-PL" sz="1600" dirty="0">
                <a:latin typeface="Georgia Pro"/>
              </a:rPr>
              <a:t>Joanna Luiza </a:t>
            </a:r>
            <a:r>
              <a:rPr lang="pl-PL" sz="1600" dirty="0" err="1">
                <a:latin typeface="Georgia Pro"/>
              </a:rPr>
              <a:t>Hajduczenia</a:t>
            </a:r>
            <a:r>
              <a:rPr lang="pl-PL" sz="1600" dirty="0">
                <a:latin typeface="Georgia Pro"/>
              </a:rPr>
              <a:t>  i  Elżbieta Wiśniewska</a:t>
            </a:r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ED1DEB2-4196-1F17-DFEC-0E172BCF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488" y="5797132"/>
            <a:ext cx="10117380" cy="834047"/>
          </a:xfrm>
        </p:spPr>
        <p:txBody>
          <a:bodyPr/>
          <a:lstStyle/>
          <a:p>
            <a:pPr algn="ctr"/>
            <a:r>
              <a:rPr lang="pl-PL" sz="1600" dirty="0">
                <a:latin typeface="Georgia Pro"/>
              </a:rPr>
              <a:t>Postawy proekologiczne u dzieci i młodzieży​  ​   </a:t>
            </a:r>
            <a:endParaRPr lang="pl-PL" sz="1600" dirty="0">
              <a:latin typeface="Trebuchet MS" panose="020B0603020202020204"/>
            </a:endParaRPr>
          </a:p>
          <a:p>
            <a:pPr algn="ctr"/>
            <a:r>
              <a:rPr lang="pl-PL" sz="1600" dirty="0">
                <a:latin typeface="Georgia Pro"/>
              </a:rPr>
              <a:t>projekt Erasmus + </a:t>
            </a:r>
            <a:r>
              <a:rPr lang="pl-PL" sz="1600" b="1" dirty="0" err="1">
                <a:latin typeface="Georgia Pro"/>
                <a:ea typeface="+mn-lt"/>
                <a:cs typeface="+mn-lt"/>
              </a:rPr>
              <a:t>Think</a:t>
            </a:r>
            <a:r>
              <a:rPr lang="pl-PL" sz="1600" b="1" dirty="0">
                <a:latin typeface="Georgia Pro"/>
                <a:ea typeface="+mn-lt"/>
                <a:cs typeface="+mn-lt"/>
              </a:rPr>
              <a:t> Eco for a </a:t>
            </a:r>
            <a:r>
              <a:rPr lang="pl-PL" sz="1600" b="1" dirty="0" err="1">
                <a:latin typeface="Georgia Pro"/>
                <a:ea typeface="+mn-lt"/>
                <a:cs typeface="+mn-lt"/>
              </a:rPr>
              <a:t>better</a:t>
            </a:r>
            <a:r>
              <a:rPr lang="pl-PL" sz="1600" b="1" dirty="0">
                <a:latin typeface="Georgia Pro"/>
                <a:ea typeface="+mn-lt"/>
                <a:cs typeface="+mn-lt"/>
              </a:rPr>
              <a:t> </a:t>
            </a:r>
            <a:r>
              <a:rPr lang="pl-PL" sz="1600" b="1" dirty="0" err="1">
                <a:latin typeface="Georgia Pro"/>
                <a:ea typeface="+mn-lt"/>
                <a:cs typeface="+mn-lt"/>
              </a:rPr>
              <a:t>future</a:t>
            </a:r>
            <a:r>
              <a:rPr lang="pl-PL" sz="1600" b="1" dirty="0">
                <a:latin typeface="Georgia Pro"/>
                <a:ea typeface="+mn-lt"/>
                <a:cs typeface="+mn-lt"/>
              </a:rPr>
              <a:t> </a:t>
            </a:r>
            <a:endParaRPr lang="pl-PL" sz="1600">
              <a:latin typeface="Trebuchet MS" panose="020B0603020202020204"/>
            </a:endParaRPr>
          </a:p>
          <a:p>
            <a:pPr algn="ctr"/>
            <a:r>
              <a:rPr lang="pl-PL" sz="1600" dirty="0">
                <a:latin typeface="Georgia Pro"/>
              </a:rPr>
              <a:t>Mobilność kadry edukacji szkolnej nr 2022-1-PL01-KA122-SCH-000073696</a:t>
            </a:r>
            <a:endParaRPr lang="pl-PL" sz="160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3E35D73-BA4E-E027-4E42-52DE66802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577" y="2659249"/>
            <a:ext cx="3260969" cy="286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23CC9F-7072-0421-6DB6-3DF048EF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633950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1. Jaki jest najważniejszy powód podejmowania przez Ciebie działań </a:t>
            </a:r>
            <a:br>
              <a:rPr lang="pl-PL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</a:br>
            <a:r>
              <a:rPr lang="pl-PL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na rzecz ochrony środowiska? </a:t>
            </a:r>
            <a:endParaRPr lang="pl-PL" dirty="0">
              <a:solidFill>
                <a:schemeClr val="tx1"/>
              </a:solidFill>
              <a:latin typeface="Georgia Pro"/>
            </a:endParaRPr>
          </a:p>
          <a:p>
            <a:r>
              <a:rPr lang="pl-PL" dirty="0"/>
              <a:t/>
            </a:r>
            <a:br>
              <a:rPr lang="pl-PL" dirty="0"/>
            </a:b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6E3409-8562-DAEC-C113-1F9986EF3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339" y="2160589"/>
            <a:ext cx="6642048" cy="26386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pl-PL">
              <a:solidFill>
                <a:schemeClr val="accent1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pl-PL">
              <a:solidFill>
                <a:schemeClr val="accent1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sz="2000" b="1" dirty="0">
                <a:solidFill>
                  <a:srgbClr val="7FAD1C"/>
                </a:solidFill>
                <a:latin typeface="Georgia Pro"/>
                <a:ea typeface="+mn-lt"/>
                <a:cs typeface="+mn-lt"/>
              </a:rPr>
              <a:t>a) przekonanie o słuszności moich działań- 70%</a:t>
            </a:r>
            <a:endParaRPr lang="pl-PL" sz="2000" b="1" dirty="0">
              <a:solidFill>
                <a:srgbClr val="7FAD1C"/>
              </a:solidFill>
              <a:latin typeface="Georgia Pro"/>
            </a:endParaRPr>
          </a:p>
          <a:p>
            <a:pPr marL="0" indent="0">
              <a:buNone/>
            </a:pPr>
            <a:r>
              <a:rPr lang="pl-PL" sz="2000" b="1" dirty="0">
                <a:solidFill>
                  <a:srgbClr val="3B7316"/>
                </a:solidFill>
                <a:latin typeface="Georgia Pro"/>
                <a:ea typeface="+mn-lt"/>
                <a:cs typeface="+mn-lt"/>
              </a:rPr>
              <a:t>b) odgórny nakaz (prawo)</a:t>
            </a:r>
            <a:r>
              <a:rPr lang="pl-PL" sz="2000" b="1" dirty="0">
                <a:solidFill>
                  <a:srgbClr val="00B050"/>
                </a:solidFill>
                <a:latin typeface="Georgia Pro"/>
                <a:ea typeface="+mn-lt"/>
                <a:cs typeface="+mn-lt"/>
              </a:rPr>
              <a:t> - </a:t>
            </a:r>
            <a:r>
              <a:rPr lang="pl-PL" sz="2000" b="1" dirty="0">
                <a:solidFill>
                  <a:srgbClr val="3B7316"/>
                </a:solidFill>
                <a:latin typeface="Georgia Pro"/>
                <a:ea typeface="+mn-lt"/>
                <a:cs typeface="+mn-lt"/>
              </a:rPr>
              <a:t>13%</a:t>
            </a:r>
            <a:endParaRPr lang="pl-PL" sz="2000" b="1" dirty="0">
              <a:solidFill>
                <a:srgbClr val="3B7316"/>
              </a:solidFill>
              <a:latin typeface="Georgia Pro"/>
            </a:endParaRPr>
          </a:p>
          <a:p>
            <a:pPr marL="0" indent="0">
              <a:buNone/>
            </a:pPr>
            <a:r>
              <a:rPr lang="pl-PL" sz="2000" b="1" dirty="0">
                <a:solidFill>
                  <a:srgbClr val="FFC000"/>
                </a:solidFill>
                <a:latin typeface="Georgia Pro"/>
                <a:ea typeface="+mn-lt"/>
                <a:cs typeface="+mn-lt"/>
              </a:rPr>
              <a:t>c) nie podejmuję takich działań- 17%</a:t>
            </a:r>
            <a:endParaRPr lang="pl-PL" sz="2000" b="1" dirty="0">
              <a:solidFill>
                <a:srgbClr val="FFC000"/>
              </a:solidFill>
              <a:latin typeface="Georgia Pro"/>
            </a:endParaRPr>
          </a:p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73C2999-84B6-3B8E-D4D2-D68226BF2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6630" y="5998432"/>
            <a:ext cx="7654598" cy="292057"/>
          </a:xfrm>
        </p:spPr>
        <p:txBody>
          <a:bodyPr/>
          <a:lstStyle/>
          <a:p>
            <a:pPr algn="ctr"/>
            <a:r>
              <a:rPr lang="pl-PL" sz="1200" dirty="0">
                <a:latin typeface="Georgia Pro"/>
              </a:rPr>
              <a:t>Postawy proekologiczne u dzieci i młodzieży​  ​    </a:t>
            </a:r>
          </a:p>
          <a:p>
            <a:pPr algn="ctr"/>
            <a:r>
              <a:rPr lang="pl-PL" sz="1200" dirty="0">
                <a:latin typeface="Georgia Pro"/>
              </a:rPr>
              <a:t>projekt Erasmus + </a:t>
            </a:r>
            <a:r>
              <a:rPr lang="pl-PL" sz="1200" dirty="0" err="1">
                <a:latin typeface="Georgia Pro"/>
              </a:rPr>
              <a:t>Think</a:t>
            </a:r>
            <a:r>
              <a:rPr lang="pl-PL" sz="1200" dirty="0">
                <a:latin typeface="Georgia Pro"/>
              </a:rPr>
              <a:t> Eco for a </a:t>
            </a:r>
            <a:r>
              <a:rPr lang="pl-PL" sz="1200" dirty="0" err="1">
                <a:latin typeface="Georgia Pro"/>
              </a:rPr>
              <a:t>better</a:t>
            </a:r>
            <a:r>
              <a:rPr lang="pl-PL" sz="1200" dirty="0">
                <a:latin typeface="Georgia Pro"/>
              </a:rPr>
              <a:t> </a:t>
            </a:r>
            <a:r>
              <a:rPr lang="pl-PL" sz="1200" dirty="0" err="1">
                <a:latin typeface="Georgia Pro"/>
              </a:rPr>
              <a:t>future</a:t>
            </a:r>
            <a:r>
              <a:rPr lang="pl-PL" sz="1200" dirty="0">
                <a:latin typeface="Georgia Pro"/>
              </a:rPr>
              <a:t>  </a:t>
            </a:r>
          </a:p>
          <a:p>
            <a:pPr algn="ctr"/>
            <a:r>
              <a:rPr lang="pl-PL" sz="1200" dirty="0">
                <a:latin typeface="Georgia Pro"/>
              </a:rPr>
              <a:t>Mobilność kadry edukacji szkolnej nr 2022-1-PL01-KA122-SCH-000073696</a:t>
            </a: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3B1EC77D-13D6-28D8-83A6-667CBAB4F3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1478613"/>
              </p:ext>
            </p:extLst>
          </p:nvPr>
        </p:nvGraphicFramePr>
        <p:xfrm>
          <a:off x="5169062" y="2246169"/>
          <a:ext cx="5857301" cy="3753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9303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1C62A3-FC6D-854D-F460-11AC86C63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2. Segregacja śmieci na Twoim terenie jest potrzebna! Czy Ty uczestniczysz w tej akcji?</a:t>
            </a:r>
            <a:r>
              <a:rPr lang="pl-PL">
                <a:latin typeface="Georgia Pro"/>
                <a:ea typeface="+mj-lt"/>
                <a:cs typeface="+mj-lt"/>
              </a:rPr>
              <a:t> </a:t>
            </a:r>
            <a:endParaRPr lang="pl-PL">
              <a:latin typeface="Georgia Pro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79FB9A7-D5D2-830C-E12E-AF090E5CA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7435392" cy="396440"/>
          </a:xfrm>
        </p:spPr>
        <p:txBody>
          <a:bodyPr/>
          <a:lstStyle/>
          <a:p>
            <a:pPr algn="ctr"/>
            <a:r>
              <a:rPr lang="pl-PL" sz="1200" dirty="0">
                <a:latin typeface="Georgia Pro"/>
              </a:rPr>
              <a:t>Postawy proekologiczne u dzieci i młodzieży​  ​  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pl-PL" sz="1200" dirty="0">
                <a:latin typeface="Georgia Pro"/>
              </a:rPr>
              <a:t>projekt Erasmus + </a:t>
            </a:r>
            <a:r>
              <a:rPr lang="pl-PL" sz="1200" dirty="0" err="1">
                <a:latin typeface="Georgia Pro"/>
              </a:rPr>
              <a:t>Think</a:t>
            </a:r>
            <a:r>
              <a:rPr lang="pl-PL" sz="1200" dirty="0">
                <a:latin typeface="Georgia Pro"/>
              </a:rPr>
              <a:t> Eco for a </a:t>
            </a:r>
            <a:r>
              <a:rPr lang="pl-PL" sz="1200" dirty="0" err="1">
                <a:latin typeface="Georgia Pro"/>
              </a:rPr>
              <a:t>better</a:t>
            </a:r>
            <a:r>
              <a:rPr lang="pl-PL" sz="1200" dirty="0">
                <a:latin typeface="Georgia Pro"/>
              </a:rPr>
              <a:t> </a:t>
            </a:r>
            <a:r>
              <a:rPr lang="pl-PL" sz="1200" dirty="0" err="1">
                <a:latin typeface="Georgia Pro"/>
              </a:rPr>
              <a:t>future</a:t>
            </a:r>
            <a:r>
              <a:rPr lang="pl-PL" sz="1200" dirty="0">
                <a:latin typeface="Georgia Pro"/>
              </a:rPr>
              <a:t>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pl-PL" sz="1200" dirty="0">
                <a:latin typeface="Georgia Pro"/>
              </a:rPr>
              <a:t>Mobilność kadry edukacji szkolnej nr 2022-1-PL01-KA122-SCH-000073696</a:t>
            </a:r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4FDEDAF-9F17-9FDF-7A70-7643AF9BBF5B}"/>
              </a:ext>
            </a:extLst>
          </p:cNvPr>
          <p:cNvSpPr txBox="1"/>
          <p:nvPr/>
        </p:nvSpPr>
        <p:spPr>
          <a:xfrm>
            <a:off x="5253375" y="3093076"/>
            <a:ext cx="5351171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200" b="1" dirty="0">
                <a:solidFill>
                  <a:srgbClr val="7FAD1C"/>
                </a:solidFill>
                <a:latin typeface="Georgia Pro"/>
                <a:cs typeface="Times New Roman"/>
              </a:rPr>
              <a:t>a) tak  - 77,24%</a:t>
            </a:r>
          </a:p>
          <a:p>
            <a:r>
              <a:rPr lang="pl-PL" sz="2200" b="1" dirty="0">
                <a:solidFill>
                  <a:srgbClr val="3B7316"/>
                </a:solidFill>
                <a:latin typeface="Georgia Pro"/>
                <a:cs typeface="Times New Roman"/>
              </a:rPr>
              <a:t>b) nie</a:t>
            </a:r>
            <a:r>
              <a:rPr lang="pl-PL" sz="2200" b="1" dirty="0">
                <a:solidFill>
                  <a:schemeClr val="accent3"/>
                </a:solidFill>
                <a:latin typeface="Georgia Pro"/>
                <a:cs typeface="Times New Roman"/>
              </a:rPr>
              <a:t> </a:t>
            </a:r>
            <a:r>
              <a:rPr lang="pl-PL" sz="2200" b="1" dirty="0">
                <a:solidFill>
                  <a:srgbClr val="3B7316"/>
                </a:solidFill>
                <a:latin typeface="Georgia Pro"/>
                <a:cs typeface="Times New Roman"/>
              </a:rPr>
              <a:t> - 13%</a:t>
            </a:r>
          </a:p>
          <a:p>
            <a:r>
              <a:rPr lang="pl-PL" sz="2200" b="1" dirty="0">
                <a:solidFill>
                  <a:srgbClr val="E6A31E"/>
                </a:solidFill>
                <a:latin typeface="Georgia Pro"/>
                <a:cs typeface="Times New Roman"/>
              </a:rPr>
              <a:t>c) nie mam na to warunków </a:t>
            </a:r>
            <a:r>
              <a:rPr lang="pl-PL" sz="2200" dirty="0">
                <a:solidFill>
                  <a:srgbClr val="E6A31E"/>
                </a:solidFill>
                <a:latin typeface="Georgia Pro"/>
                <a:cs typeface="Times New Roman"/>
              </a:rPr>
              <a:t> </a:t>
            </a:r>
            <a:r>
              <a:rPr lang="pl-PL" sz="2200" b="1" dirty="0">
                <a:solidFill>
                  <a:srgbClr val="E6A31E"/>
                </a:solidFill>
                <a:latin typeface="Georgia Pro"/>
                <a:cs typeface="Times New Roman"/>
              </a:rPr>
              <a:t>-9,76%</a:t>
            </a:r>
          </a:p>
        </p:txBody>
      </p:sp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50C0490A-93C6-1B29-3A5D-423F26A908B0}"/>
              </a:ext>
              <a:ext uri="{147F2762-F138-4A5C-976F-8EAC2B608ADB}">
                <a16:predDERef xmlns:a16="http://schemas.microsoft.com/office/drawing/2014/main" pred="{FFC90F53-E9C7-C0CC-E885-4512321902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5762043"/>
              </p:ext>
            </p:extLst>
          </p:nvPr>
        </p:nvGraphicFramePr>
        <p:xfrm>
          <a:off x="355817" y="1995684"/>
          <a:ext cx="5532327" cy="3212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8051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B97E80-0C72-525C-AF28-E7376D2A3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91" y="473901"/>
            <a:ext cx="9389982" cy="1320800"/>
          </a:xfrm>
        </p:spPr>
        <p:txBody>
          <a:bodyPr/>
          <a:lstStyle/>
          <a:p>
            <a:r>
              <a:rPr lang="pl-PL" sz="320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3. Co robisz ze zużytym sprzętem elektronicznym?</a:t>
            </a:r>
            <a:r>
              <a:rPr lang="pl-PL" b="1">
                <a:solidFill>
                  <a:schemeClr val="tx1"/>
                </a:solidFill>
                <a:ea typeface="+mj-lt"/>
                <a:cs typeface="+mj-lt"/>
              </a:rPr>
              <a:t> </a:t>
            </a:r>
            <a:endParaRPr lang="pl-PL">
              <a:solidFill>
                <a:schemeClr val="tx1"/>
              </a:solidFill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BDA915F-2B13-D7D2-33DC-01D22027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7550214" cy="773838"/>
          </a:xfrm>
        </p:spPr>
        <p:txBody>
          <a:bodyPr/>
          <a:lstStyle/>
          <a:p>
            <a:pPr algn="ctr"/>
            <a:r>
              <a:rPr lang="pl-PL" sz="1200" dirty="0">
                <a:latin typeface="Georgia Pro"/>
              </a:rPr>
              <a:t>Postawy proekologiczne u dzieci i młodzieży​  ​  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pl-PL" sz="1200" dirty="0">
                <a:latin typeface="Georgia Pro"/>
              </a:rPr>
              <a:t>projekt Erasmus + </a:t>
            </a:r>
            <a:r>
              <a:rPr lang="pl-PL" sz="1200" dirty="0" err="1">
                <a:latin typeface="Georgia Pro"/>
              </a:rPr>
              <a:t>Think</a:t>
            </a:r>
            <a:r>
              <a:rPr lang="pl-PL" sz="1200" dirty="0">
                <a:latin typeface="Georgia Pro"/>
              </a:rPr>
              <a:t> Eco for a </a:t>
            </a:r>
            <a:r>
              <a:rPr lang="pl-PL" sz="1200" dirty="0" err="1">
                <a:latin typeface="Georgia Pro"/>
              </a:rPr>
              <a:t>better</a:t>
            </a:r>
            <a:r>
              <a:rPr lang="pl-PL" sz="1200" dirty="0">
                <a:latin typeface="Georgia Pro"/>
              </a:rPr>
              <a:t> </a:t>
            </a:r>
            <a:r>
              <a:rPr lang="pl-PL" sz="1200" dirty="0" err="1">
                <a:latin typeface="Georgia Pro"/>
              </a:rPr>
              <a:t>future</a:t>
            </a:r>
            <a:r>
              <a:rPr lang="pl-PL" sz="1200" dirty="0">
                <a:latin typeface="Georgia Pro"/>
              </a:rPr>
              <a:t>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pl-PL" sz="1200" dirty="0">
                <a:latin typeface="Georgia Pro"/>
              </a:rPr>
              <a:t>Mobilność kadry edukacji szkolnej nr 2022-1-PL01-KA122-SCH-000073696</a:t>
            </a:r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F8AC7CD-83D8-FE8A-18FA-BF96A38E17DE}"/>
              </a:ext>
            </a:extLst>
          </p:cNvPr>
          <p:cNvSpPr txBox="1"/>
          <p:nvPr/>
        </p:nvSpPr>
        <p:spPr>
          <a:xfrm>
            <a:off x="831872" y="5285776"/>
            <a:ext cx="848502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200" b="1" dirty="0">
                <a:solidFill>
                  <a:schemeClr val="accent4"/>
                </a:solidFill>
                <a:latin typeface="Georgia Pro"/>
                <a:cs typeface="Times New Roman"/>
              </a:rPr>
              <a:t>a) wyrzucam razem z odpadami komunalnymi- 15,45%</a:t>
            </a:r>
            <a:r>
              <a:rPr lang="pl-PL" sz="2200" b="1" dirty="0">
                <a:latin typeface="Georgia Pro"/>
                <a:cs typeface="Times New Roman"/>
              </a:rPr>
              <a:t>  </a:t>
            </a:r>
          </a:p>
          <a:p>
            <a:r>
              <a:rPr lang="pl-PL" sz="2200" b="1" dirty="0">
                <a:solidFill>
                  <a:srgbClr val="7FAD1C"/>
                </a:solidFill>
                <a:latin typeface="Georgia Pro"/>
                <a:cs typeface="Times New Roman"/>
              </a:rPr>
              <a:t>b) oddaję do recyklingu  - 84,55%</a:t>
            </a:r>
          </a:p>
        </p:txBody>
      </p:sp>
      <p:pic>
        <p:nvPicPr>
          <p:cNvPr id="9" name="Obraz 9">
            <a:extLst>
              <a:ext uri="{FF2B5EF4-FFF2-40B4-BE49-F238E27FC236}">
                <a16:creationId xmlns:a16="http://schemas.microsoft.com/office/drawing/2014/main" id="{A38C39C5-49C8-ED69-1223-B3A8640472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3907" y="1729956"/>
            <a:ext cx="6036858" cy="3555820"/>
          </a:xfr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9577C2E2-CAB1-76F1-971D-0B85F1B9F8F2}"/>
              </a:ext>
            </a:extLst>
          </p:cNvPr>
          <p:cNvSpPr txBox="1"/>
          <p:nvPr/>
        </p:nvSpPr>
        <p:spPr>
          <a:xfrm>
            <a:off x="3085563" y="4561268"/>
            <a:ext cx="643943" cy="2414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92909875-696C-7458-9830-D6C5034B5703}"/>
              </a:ext>
            </a:extLst>
          </p:cNvPr>
          <p:cNvSpPr/>
          <p:nvPr/>
        </p:nvSpPr>
        <p:spPr>
          <a:xfrm>
            <a:off x="5599751" y="1991871"/>
            <a:ext cx="1062506" cy="2524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F53B3E-492D-9C40-BCE1-03A3D49EA32C}"/>
              </a:ext>
            </a:extLst>
          </p:cNvPr>
          <p:cNvSpPr/>
          <p:nvPr/>
        </p:nvSpPr>
        <p:spPr>
          <a:xfrm>
            <a:off x="3087076" y="4806460"/>
            <a:ext cx="3204307" cy="4200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11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4D849C-CCDE-8BD4-D245-D288CCB36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>
                <a:solidFill>
                  <a:schemeClr val="tx1"/>
                </a:solidFill>
                <a:latin typeface="Georgia Pro"/>
              </a:rPr>
              <a:t>4. Czy w Twoim domu stosuje się żarówki energooszczędne? 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26DF95-5A80-FC1F-3B14-14AF054C9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8375" y="2557247"/>
            <a:ext cx="3401013" cy="15530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 sz="2200" b="1" dirty="0">
                <a:solidFill>
                  <a:srgbClr val="92D050"/>
                </a:solidFill>
                <a:latin typeface="Georgia Pro"/>
              </a:rPr>
              <a:t>a) tak – 22,76%</a:t>
            </a:r>
          </a:p>
          <a:p>
            <a:pPr marL="0" indent="0">
              <a:buNone/>
            </a:pPr>
            <a:r>
              <a:rPr lang="pl-PL" sz="2200" b="1" dirty="0">
                <a:solidFill>
                  <a:srgbClr val="3B7316"/>
                </a:solidFill>
                <a:latin typeface="Georgia Pro"/>
              </a:rPr>
              <a:t>b) nie – 8,94%</a:t>
            </a:r>
          </a:p>
          <a:p>
            <a:pPr marL="0" indent="0">
              <a:buNone/>
            </a:pPr>
            <a:r>
              <a:rPr lang="pl-PL" sz="2200" b="1" dirty="0">
                <a:solidFill>
                  <a:schemeClr val="accent3"/>
                </a:solidFill>
                <a:latin typeface="Georgia Pro"/>
              </a:rPr>
              <a:t>c) nie wiem – 68,30%</a:t>
            </a:r>
          </a:p>
          <a:p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C37A133-9177-DEAE-E5E3-96A69D994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7685913" cy="323372"/>
          </a:xfrm>
        </p:spPr>
        <p:txBody>
          <a:bodyPr/>
          <a:lstStyle/>
          <a:p>
            <a:pPr algn="ctr"/>
            <a:r>
              <a:rPr lang="pl-PL" sz="1200" dirty="0">
                <a:latin typeface="Georgia Pro"/>
              </a:rPr>
              <a:t>Postawy proekologiczne u dzieci i młodzieży​  ​  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pl-PL" sz="1200" dirty="0">
                <a:latin typeface="Georgia Pro"/>
              </a:rPr>
              <a:t>projekt Erasmus + </a:t>
            </a:r>
            <a:r>
              <a:rPr lang="pl-PL" sz="1200" dirty="0" err="1">
                <a:latin typeface="Georgia Pro"/>
              </a:rPr>
              <a:t>Think</a:t>
            </a:r>
            <a:r>
              <a:rPr lang="pl-PL" sz="1200" dirty="0">
                <a:latin typeface="Georgia Pro"/>
              </a:rPr>
              <a:t> Eco for a </a:t>
            </a:r>
            <a:r>
              <a:rPr lang="pl-PL" sz="1200" dirty="0" err="1">
                <a:latin typeface="Georgia Pro"/>
              </a:rPr>
              <a:t>better</a:t>
            </a:r>
            <a:r>
              <a:rPr lang="pl-PL" sz="1200" dirty="0">
                <a:latin typeface="Georgia Pro"/>
              </a:rPr>
              <a:t> </a:t>
            </a:r>
            <a:r>
              <a:rPr lang="pl-PL" sz="1200" dirty="0" err="1">
                <a:latin typeface="Georgia Pro"/>
              </a:rPr>
              <a:t>future</a:t>
            </a:r>
            <a:r>
              <a:rPr lang="pl-PL" sz="1200" dirty="0">
                <a:latin typeface="Georgia Pro"/>
              </a:rPr>
              <a:t>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pl-PL" sz="1200" dirty="0">
                <a:latin typeface="Georgia Pro"/>
              </a:rPr>
              <a:t>Mobilność kadry edukacji szkolnej nr 2022-1-PL01-KA122-SCH-000073696</a:t>
            </a:r>
            <a:endParaRPr lang="pl-PL"/>
          </a:p>
        </p:txBody>
      </p:sp>
      <p:graphicFrame>
        <p:nvGraphicFramePr>
          <p:cNvPr id="7" name="Wykres 8">
            <a:extLst>
              <a:ext uri="{FF2B5EF4-FFF2-40B4-BE49-F238E27FC236}">
                <a16:creationId xmlns:a16="http://schemas.microsoft.com/office/drawing/2014/main" id="{8C5C35D5-3DC7-A310-4EAC-963BC1173E6F}"/>
              </a:ext>
              <a:ext uri="{147F2762-F138-4A5C-976F-8EAC2B608ADB}">
                <a16:predDERef xmlns:a16="http://schemas.microsoft.com/office/drawing/2014/main" pred="{5206BC0B-B973-DD74-9692-B366919746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7666242"/>
              </p:ext>
            </p:extLst>
          </p:nvPr>
        </p:nvGraphicFramePr>
        <p:xfrm>
          <a:off x="3290491" y="1712695"/>
          <a:ext cx="6281079" cy="3709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681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24B6C5-EB58-667B-F443-9A31D292D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5. Czy wyłączasz zbędne oświetlenie w pustych pomieszczeniach? 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2FA3E6-BE2E-64C3-0DFE-128C2B201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197" y="2557247"/>
            <a:ext cx="2974216" cy="14799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 sz="2200" b="1" dirty="0">
                <a:solidFill>
                  <a:srgbClr val="92D050"/>
                </a:solidFill>
                <a:latin typeface="Georgia Pro"/>
                <a:ea typeface="+mn-lt"/>
                <a:cs typeface="+mn-lt"/>
              </a:rPr>
              <a:t>a) tak –72,36% </a:t>
            </a:r>
            <a:endParaRPr lang="pl-PL" sz="2200" dirty="0">
              <a:solidFill>
                <a:srgbClr val="92D050"/>
              </a:solidFill>
            </a:endParaRPr>
          </a:p>
          <a:p>
            <a:pPr marL="0" indent="0">
              <a:buNone/>
            </a:pPr>
            <a:r>
              <a:rPr lang="pl-PL" sz="2200" b="1" dirty="0">
                <a:solidFill>
                  <a:srgbClr val="3B7316"/>
                </a:solidFill>
                <a:latin typeface="Georgia Pro"/>
                <a:ea typeface="+mn-lt"/>
                <a:cs typeface="+mn-lt"/>
              </a:rPr>
              <a:t>b) nie – 2,44%</a:t>
            </a:r>
          </a:p>
          <a:p>
            <a:pPr marL="0" indent="0">
              <a:buNone/>
            </a:pPr>
            <a:r>
              <a:rPr lang="pl-PL" sz="2200" b="1" dirty="0">
                <a:solidFill>
                  <a:schemeClr val="accent3"/>
                </a:solidFill>
                <a:latin typeface="Georgia Pro"/>
                <a:ea typeface="+mn-lt"/>
                <a:cs typeface="+mn-lt"/>
              </a:rPr>
              <a:t>c) czasami – 25,20%</a:t>
            </a:r>
          </a:p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B524F08-C1AE-B3F4-239D-6D6FB1B09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9634062" cy="708856"/>
          </a:xfrm>
        </p:spPr>
        <p:txBody>
          <a:bodyPr/>
          <a:lstStyle/>
          <a:p>
            <a:pPr algn="ctr"/>
            <a:r>
              <a:rPr lang="en-US" sz="1200" dirty="0" err="1">
                <a:latin typeface="Georgia Pro"/>
              </a:rPr>
              <a:t>Postawy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proekologiczne</a:t>
            </a:r>
            <a:r>
              <a:rPr lang="en-US" sz="1200" dirty="0">
                <a:latin typeface="Georgia Pro"/>
              </a:rPr>
              <a:t> u </a:t>
            </a:r>
            <a:r>
              <a:rPr lang="en-US" sz="1200" dirty="0" err="1">
                <a:latin typeface="Georgia Pro"/>
              </a:rPr>
              <a:t>dzieci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młodzieży</a:t>
            </a:r>
            <a:r>
              <a:rPr lang="en-US" sz="1200" dirty="0">
                <a:latin typeface="Georgia Pro"/>
              </a:rPr>
              <a:t>​  ​  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projekt</a:t>
            </a:r>
            <a:r>
              <a:rPr lang="en-US" sz="1200" dirty="0">
                <a:latin typeface="Georgia Pro"/>
              </a:rPr>
              <a:t> Erasmus + Think Eco for a better future  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Mobilność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kadry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edukacji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szkolnej</a:t>
            </a:r>
            <a:r>
              <a:rPr lang="en-US" sz="1200" dirty="0">
                <a:latin typeface="Georgia Pro"/>
              </a:rPr>
              <a:t> nr 2022-1-PL01-KA122-SCH-000073696</a:t>
            </a:r>
            <a:endParaRPr lang="pl-PL"/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6B9D6DF6-4FFA-EDE3-61AB-964A763A558D}"/>
              </a:ext>
              <a:ext uri="{147F2762-F138-4A5C-976F-8EAC2B608ADB}">
                <a16:predDERef xmlns:a16="http://schemas.microsoft.com/office/drawing/2014/main" pred="{8C5C35D5-3DC7-A310-4EAC-963BC1173E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0159740"/>
              </p:ext>
            </p:extLst>
          </p:nvPr>
        </p:nvGraphicFramePr>
        <p:xfrm>
          <a:off x="3327043" y="1400579"/>
          <a:ext cx="6375041" cy="4395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732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895FE1-FE1F-D03A-99DE-7F33619D9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6. Czy wyłączasz z gniazdka urządzenia pracujące w trybie "czuwania"?</a:t>
            </a:r>
            <a:r>
              <a:rPr lang="pl-PL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 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96CD0D-EFE3-1DEA-3C41-643893FAB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1005" y="2557247"/>
            <a:ext cx="2896443" cy="16260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 sz="2200" b="1" dirty="0">
                <a:solidFill>
                  <a:schemeClr val="accent1"/>
                </a:solidFill>
                <a:latin typeface="Georgia Pro"/>
                <a:ea typeface="+mn-lt"/>
                <a:cs typeface="+mn-lt"/>
              </a:rPr>
              <a:t>a) tak – 50,41%</a:t>
            </a:r>
            <a:endParaRPr lang="pl-PL" sz="2200" b="1" dirty="0">
              <a:solidFill>
                <a:schemeClr val="accent1"/>
              </a:solidFill>
              <a:latin typeface="Georgia Pro"/>
            </a:endParaRPr>
          </a:p>
          <a:p>
            <a:pPr marL="0" indent="0">
              <a:buNone/>
            </a:pPr>
            <a:r>
              <a:rPr lang="pl-PL" sz="2200" b="1" dirty="0">
                <a:solidFill>
                  <a:srgbClr val="3B7316"/>
                </a:solidFill>
                <a:latin typeface="Georgia Pro"/>
                <a:ea typeface="+mn-lt"/>
                <a:cs typeface="+mn-lt"/>
              </a:rPr>
              <a:t>b) nie</a:t>
            </a:r>
            <a:r>
              <a:rPr lang="pl-PL" sz="2200" b="1" dirty="0">
                <a:solidFill>
                  <a:schemeClr val="accent2">
                    <a:lumMod val="50000"/>
                  </a:schemeClr>
                </a:solidFill>
                <a:latin typeface="Georgia Pro"/>
                <a:ea typeface="+mn-lt"/>
                <a:cs typeface="+mn-lt"/>
              </a:rPr>
              <a:t> - 26%</a:t>
            </a:r>
          </a:p>
          <a:p>
            <a:pPr marL="0" indent="0">
              <a:buNone/>
            </a:pPr>
            <a:r>
              <a:rPr lang="pl-PL" sz="2200" b="1" dirty="0">
                <a:solidFill>
                  <a:srgbClr val="FFC000"/>
                </a:solidFill>
                <a:latin typeface="Georgia Pro"/>
                <a:ea typeface="+mn-lt"/>
                <a:cs typeface="+mn-lt"/>
              </a:rPr>
              <a:t>c) czasami -</a:t>
            </a:r>
            <a:r>
              <a:rPr lang="pl-PL" sz="2000" b="1" dirty="0">
                <a:solidFill>
                  <a:srgbClr val="FFC000"/>
                </a:solidFill>
                <a:latin typeface="Georgia Pro"/>
                <a:ea typeface="+mn-lt"/>
                <a:cs typeface="+mn-lt"/>
              </a:rPr>
              <a:t> 23,59%</a:t>
            </a:r>
          </a:p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75FA6A7-FE7B-EA3D-76C1-E2C828BE0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9064951" cy="697829"/>
          </a:xfrm>
        </p:spPr>
        <p:txBody>
          <a:bodyPr/>
          <a:lstStyle/>
          <a:p>
            <a:pPr algn="ctr"/>
            <a:r>
              <a:rPr lang="en-US" sz="1200" dirty="0" err="1">
                <a:latin typeface="Georgia Pro"/>
              </a:rPr>
              <a:t>Postawy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proekologiczne</a:t>
            </a:r>
            <a:r>
              <a:rPr lang="en-US" sz="1200" dirty="0">
                <a:latin typeface="Georgia Pro"/>
              </a:rPr>
              <a:t> u </a:t>
            </a:r>
            <a:r>
              <a:rPr lang="en-US" sz="1200" dirty="0" err="1">
                <a:latin typeface="Georgia Pro"/>
              </a:rPr>
              <a:t>dzieci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młodzieży</a:t>
            </a:r>
            <a:r>
              <a:rPr lang="en-US" sz="1200" dirty="0">
                <a:latin typeface="Georgia Pro"/>
              </a:rPr>
              <a:t>​  ​   </a:t>
            </a:r>
            <a:endParaRPr lang="pl-PL" dirty="0">
              <a:latin typeface="Trebuchet MS" panose="020B0603020202020204"/>
            </a:endParaRPr>
          </a:p>
          <a:p>
            <a:pPr algn="ctr"/>
            <a:r>
              <a:rPr lang="en-US" sz="1200" dirty="0">
                <a:latin typeface="Georgia Pro"/>
              </a:rPr>
              <a:t> </a:t>
            </a:r>
            <a:r>
              <a:rPr lang="en-US" sz="1200" dirty="0" err="1">
                <a:latin typeface="Georgia Pro"/>
              </a:rPr>
              <a:t>projekt</a:t>
            </a:r>
            <a:r>
              <a:rPr lang="en-US" sz="1200" dirty="0">
                <a:latin typeface="Georgia Pro"/>
              </a:rPr>
              <a:t> Erasmus + Think Eco for a better future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Mobilność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kadry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edukacji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szkolnej</a:t>
            </a:r>
            <a:r>
              <a:rPr lang="en-US" sz="1200" dirty="0">
                <a:latin typeface="Georgia Pro"/>
              </a:rPr>
              <a:t> nr 2022-1-PL01-KA122-SCH-000073696</a:t>
            </a:r>
            <a:endParaRPr lang="pl-PL"/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F7C41AF8-4282-C372-15BA-D4283BBB65CE}"/>
              </a:ext>
              <a:ext uri="{147F2762-F138-4A5C-976F-8EAC2B608ADB}">
                <a16:predDERef xmlns:a16="http://schemas.microsoft.com/office/drawing/2014/main" pred="{6B9D6DF6-4FFA-EDE3-61AB-964A763A55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4767750"/>
              </p:ext>
            </p:extLst>
          </p:nvPr>
        </p:nvGraphicFramePr>
        <p:xfrm>
          <a:off x="2683100" y="1872803"/>
          <a:ext cx="6589689" cy="3945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159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706C92-3FCD-E91E-0159-E1F986648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7. Jaki rodzaj toreb na zakupy jest używany </a:t>
            </a:r>
            <a:br>
              <a:rPr lang="pl-PL" sz="3200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</a:br>
            <a:r>
              <a:rPr lang="pl-PL" sz="3200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w Twoim domu? 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3D92C-83FA-8F1B-C7F0-25497B2CD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290" y="2275410"/>
            <a:ext cx="6446366" cy="161138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pl-PL" sz="2200" b="1" dirty="0">
                <a:solidFill>
                  <a:schemeClr val="accent1"/>
                </a:solidFill>
                <a:latin typeface="Georgia Pro"/>
                <a:ea typeface="+mn-lt"/>
                <a:cs typeface="+mn-lt"/>
              </a:rPr>
              <a:t>a) z materiału lub koszyk – 35%</a:t>
            </a:r>
            <a:endParaRPr lang="pl-PL" sz="2200" b="1" dirty="0">
              <a:solidFill>
                <a:schemeClr val="accent1"/>
              </a:solidFill>
              <a:latin typeface="Georgia Pro"/>
            </a:endParaRPr>
          </a:p>
          <a:p>
            <a:pPr marL="0" indent="0">
              <a:buNone/>
            </a:pPr>
            <a:r>
              <a:rPr lang="pl-PL" sz="2200" b="1" dirty="0">
                <a:solidFill>
                  <a:schemeClr val="accent2">
                    <a:lumMod val="75000"/>
                  </a:schemeClr>
                </a:solidFill>
                <a:latin typeface="Georgia Pro"/>
                <a:ea typeface="+mn-lt"/>
                <a:cs typeface="+mn-lt"/>
              </a:rPr>
              <a:t>b) reklamówki wielokrotnie używane- 52%</a:t>
            </a:r>
            <a:r>
              <a:rPr lang="pl-PL" sz="2200" b="1" dirty="0">
                <a:latin typeface="Georgia Pro"/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pl-PL" sz="2200" b="1" dirty="0">
                <a:solidFill>
                  <a:schemeClr val="accent3"/>
                </a:solidFill>
                <a:latin typeface="Georgia Pro"/>
                <a:ea typeface="+mn-lt"/>
                <a:cs typeface="+mn-lt"/>
              </a:rPr>
              <a:t>c) reklamówki jednorazowe- 13% </a:t>
            </a:r>
          </a:p>
          <a:p>
            <a:pPr marL="0" indent="0">
              <a:buNone/>
            </a:pPr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E008591-0D68-7736-A42D-7A9C3B84E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051800"/>
            <a:ext cx="7767802" cy="398793"/>
          </a:xfrm>
        </p:spPr>
        <p:txBody>
          <a:bodyPr/>
          <a:lstStyle/>
          <a:p>
            <a:pPr algn="ctr"/>
            <a:r>
              <a:rPr lang="en-US" sz="1200" dirty="0" err="1">
                <a:latin typeface="Georgia Pro"/>
              </a:rPr>
              <a:t>Postawy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proekologiczne</a:t>
            </a:r>
            <a:r>
              <a:rPr lang="en-US" sz="1200" dirty="0">
                <a:latin typeface="Georgia Pro"/>
              </a:rPr>
              <a:t> u </a:t>
            </a:r>
            <a:r>
              <a:rPr lang="en-US" sz="1200" dirty="0" err="1">
                <a:latin typeface="Georgia Pro"/>
              </a:rPr>
              <a:t>dzieci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młodzieży</a:t>
            </a:r>
            <a:r>
              <a:rPr lang="en-US" sz="1200" dirty="0">
                <a:latin typeface="Georgia Pro"/>
              </a:rPr>
              <a:t>​  ​   </a:t>
            </a:r>
            <a:endParaRPr lang="pl-PL" dirty="0">
              <a:latin typeface="Trebuchet MS" panose="020B0603020202020204"/>
            </a:endParaRPr>
          </a:p>
          <a:p>
            <a:pPr algn="ctr"/>
            <a:r>
              <a:rPr lang="en-US" sz="1200" dirty="0">
                <a:latin typeface="Georgia Pro"/>
              </a:rPr>
              <a:t> </a:t>
            </a:r>
            <a:r>
              <a:rPr lang="en-US" sz="1200" dirty="0" err="1">
                <a:latin typeface="Georgia Pro"/>
              </a:rPr>
              <a:t>projekt</a:t>
            </a:r>
            <a:r>
              <a:rPr lang="en-US" sz="1200" dirty="0">
                <a:latin typeface="Georgia Pro"/>
              </a:rPr>
              <a:t> Erasmus + Think Eco for a better future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Mobilność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kadry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edukacji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szkolnej</a:t>
            </a:r>
            <a:r>
              <a:rPr lang="en-US" sz="1200" dirty="0">
                <a:latin typeface="Georgia Pro"/>
              </a:rPr>
              <a:t> nr 2022-1-PL01-KA122-SCH-000073696</a:t>
            </a:r>
            <a:endParaRPr lang="pl-PL"/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55AD8E6F-ADB2-2CEF-CB2C-28CCBE94620F}"/>
              </a:ext>
              <a:ext uri="{147F2762-F138-4A5C-976F-8EAC2B608ADB}">
                <a16:predDERef xmlns:a16="http://schemas.microsoft.com/office/drawing/2014/main" pred="{F7C41AF8-4282-C372-15BA-D4283BBB65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43645"/>
              </p:ext>
            </p:extLst>
          </p:nvPr>
        </p:nvGraphicFramePr>
        <p:xfrm>
          <a:off x="4971598" y="2481169"/>
          <a:ext cx="5536886" cy="3572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425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26CD2C-6146-9150-B5E6-59EC0D3EE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581758"/>
          </a:xfrm>
        </p:spPr>
        <p:txBody>
          <a:bodyPr>
            <a:normAutofit fontScale="90000"/>
          </a:bodyPr>
          <a:lstStyle/>
          <a:p>
            <a:r>
              <a:rPr lang="pl-PL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8. Czy przy dokonywaniu wyboru kupowanego produktu zwracasz uwagę na ekoznaki, które znajdują się na opakowaniu?</a:t>
            </a:r>
            <a:endParaRPr lang="pl-PL">
              <a:solidFill>
                <a:schemeClr val="tx1"/>
              </a:solidFill>
              <a:latin typeface="Georgia Pro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BA2E44D-0EB3-84C1-0C26-680A2AF08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037" y="2883511"/>
            <a:ext cx="2747925" cy="14690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 sz="2200" b="1" dirty="0">
                <a:solidFill>
                  <a:schemeClr val="accent4"/>
                </a:solidFill>
                <a:latin typeface="Georgia Pro"/>
                <a:ea typeface="+mn-lt"/>
                <a:cs typeface="+mn-lt"/>
              </a:rPr>
              <a:t>a) tak – 36,5%</a:t>
            </a:r>
          </a:p>
          <a:p>
            <a:pPr marL="0" indent="0">
              <a:buNone/>
            </a:pPr>
            <a:r>
              <a:rPr lang="pl-PL" sz="2200" b="1" dirty="0">
                <a:solidFill>
                  <a:srgbClr val="92D050"/>
                </a:solidFill>
                <a:latin typeface="Georgia Pro"/>
                <a:ea typeface="+mn-lt"/>
                <a:cs typeface="+mn-lt"/>
              </a:rPr>
              <a:t>b) nie – 63,40%</a:t>
            </a:r>
            <a:endParaRPr lang="pl-PL" sz="2200" b="1" dirty="0">
              <a:solidFill>
                <a:srgbClr val="E76618"/>
              </a:solidFill>
              <a:latin typeface="Georgia Pro"/>
              <a:ea typeface="+mn-lt"/>
              <a:cs typeface="+mn-lt"/>
            </a:endParaRPr>
          </a:p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0AC11D2-B383-D20C-4819-D14031A71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7968777" cy="610793"/>
          </a:xfrm>
        </p:spPr>
        <p:txBody>
          <a:bodyPr/>
          <a:lstStyle/>
          <a:p>
            <a:pPr algn="ctr"/>
            <a:r>
              <a:rPr lang="en-US" sz="1200" dirty="0" err="1">
                <a:latin typeface="Georgia Pro"/>
              </a:rPr>
              <a:t>Postawy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proekologiczne</a:t>
            </a:r>
            <a:r>
              <a:rPr lang="en-US" sz="1200" dirty="0">
                <a:latin typeface="Georgia Pro"/>
              </a:rPr>
              <a:t> u </a:t>
            </a:r>
            <a:r>
              <a:rPr lang="en-US" sz="1200" dirty="0" err="1">
                <a:latin typeface="Georgia Pro"/>
              </a:rPr>
              <a:t>dzieci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młodzieży</a:t>
            </a:r>
            <a:r>
              <a:rPr lang="en-US" sz="1200" dirty="0">
                <a:latin typeface="Georgia Pro"/>
              </a:rPr>
              <a:t>​  ​  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projekt</a:t>
            </a:r>
            <a:r>
              <a:rPr lang="en-US" sz="1200" dirty="0">
                <a:latin typeface="Georgia Pro"/>
              </a:rPr>
              <a:t> Erasmus + Think Eco for a better future  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Mobilność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kadry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edukacji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szkolnej</a:t>
            </a:r>
            <a:r>
              <a:rPr lang="en-US" sz="1200" dirty="0">
                <a:latin typeface="Georgia Pro"/>
              </a:rPr>
              <a:t> nr 2022-1-PL01-KA122-SCH-000073696</a:t>
            </a:r>
            <a:endParaRPr lang="pl-PL"/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BFD75963-3C42-1A6F-8144-2DB354BD09C6}"/>
              </a:ext>
              <a:ext uri="{147F2762-F138-4A5C-976F-8EAC2B608ADB}">
                <a16:predDERef xmlns:a16="http://schemas.microsoft.com/office/drawing/2014/main" pred="{55AD8E6F-ADB2-2CEF-CB2C-28CCBE9462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0634135"/>
              </p:ext>
            </p:extLst>
          </p:nvPr>
        </p:nvGraphicFramePr>
        <p:xfrm>
          <a:off x="3397215" y="2431301"/>
          <a:ext cx="4224024" cy="3549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rostokąt 5">
            <a:extLst>
              <a:ext uri="{FF2B5EF4-FFF2-40B4-BE49-F238E27FC236}">
                <a16:creationId xmlns:a16="http://schemas.microsoft.com/office/drawing/2014/main" id="{1B36437E-8CE7-CD0F-A35C-84516A8522A2}"/>
              </a:ext>
            </a:extLst>
          </p:cNvPr>
          <p:cNvSpPr/>
          <p:nvPr/>
        </p:nvSpPr>
        <p:spPr>
          <a:xfrm>
            <a:off x="4257183" y="3993553"/>
            <a:ext cx="829284" cy="1404703"/>
          </a:xfrm>
          <a:prstGeom prst="rect">
            <a:avLst/>
          </a:prstGeom>
          <a:solidFill>
            <a:srgbClr val="ED7D3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962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E30A69-BC14-7526-3D9B-076B151D1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9. Czy kupujesz napoje w jednorazowych opakowaniach?</a:t>
            </a:r>
            <a:r>
              <a:rPr lang="pl-PL" b="1">
                <a:ea typeface="+mj-lt"/>
                <a:cs typeface="+mj-lt"/>
              </a:rPr>
              <a:t> </a:t>
            </a:r>
            <a:endParaRPr lang="pl-PL">
              <a:ea typeface="+mj-lt"/>
              <a:cs typeface="+mj-lt"/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197AEA5-CB7E-6B66-468E-A2C34618C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8430859" cy="729732"/>
          </a:xfrm>
        </p:spPr>
        <p:txBody>
          <a:bodyPr/>
          <a:lstStyle/>
          <a:p>
            <a:pPr algn="ctr"/>
            <a:r>
              <a:rPr lang="en-US" sz="1200" dirty="0" err="1">
                <a:latin typeface="Georgia Pro"/>
              </a:rPr>
              <a:t>Postawy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proekologiczne</a:t>
            </a:r>
            <a:r>
              <a:rPr lang="en-US" sz="1200" dirty="0">
                <a:latin typeface="Georgia Pro"/>
              </a:rPr>
              <a:t> u </a:t>
            </a:r>
            <a:r>
              <a:rPr lang="en-US" sz="1200" dirty="0" err="1">
                <a:latin typeface="Georgia Pro"/>
              </a:rPr>
              <a:t>dzieci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młodzieży</a:t>
            </a:r>
            <a:r>
              <a:rPr lang="en-US" sz="1200" dirty="0">
                <a:latin typeface="Georgia Pro"/>
              </a:rPr>
              <a:t>​  ​  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projekt</a:t>
            </a:r>
            <a:r>
              <a:rPr lang="en-US" sz="1200" dirty="0">
                <a:latin typeface="Georgia Pro"/>
              </a:rPr>
              <a:t> Erasmus + Think Eco for a better future  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Mobilność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kadry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edukacji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szkolnej</a:t>
            </a:r>
            <a:r>
              <a:rPr lang="en-US" sz="1200" dirty="0">
                <a:latin typeface="Georgia Pro"/>
              </a:rPr>
              <a:t> nr 2022-1-PL01-KA122-SCH-000073696</a:t>
            </a:r>
            <a:endParaRPr lang="pl-PL"/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621F3083-8F4B-4BA9-0D65-6BDE9209C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641" y="2355973"/>
            <a:ext cx="3031784" cy="23567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 sz="2200" b="1" dirty="0">
                <a:solidFill>
                  <a:srgbClr val="7FAD1C"/>
                </a:solidFill>
                <a:latin typeface="Georgia Pro"/>
                <a:ea typeface="+mn-lt"/>
                <a:cs typeface="+mn-lt"/>
              </a:rPr>
              <a:t>a) zawsze</a:t>
            </a:r>
            <a:r>
              <a:rPr lang="pl-PL" sz="2200" b="1" dirty="0">
                <a:solidFill>
                  <a:schemeClr val="accent4"/>
                </a:solidFill>
                <a:latin typeface="Georgia Pro"/>
                <a:ea typeface="+mn-lt"/>
                <a:cs typeface="+mn-lt"/>
              </a:rPr>
              <a:t> </a:t>
            </a:r>
            <a:r>
              <a:rPr lang="pl-PL" sz="2200" b="1" dirty="0">
                <a:solidFill>
                  <a:srgbClr val="7FAD1C"/>
                </a:solidFill>
                <a:latin typeface="Georgia Pro"/>
                <a:ea typeface="+mn-lt"/>
                <a:cs typeface="+mn-lt"/>
              </a:rPr>
              <a:t>- 9,73%</a:t>
            </a:r>
          </a:p>
          <a:p>
            <a:pPr marL="0" indent="0">
              <a:buNone/>
            </a:pPr>
            <a:r>
              <a:rPr lang="pl-PL" sz="2200" b="1" dirty="0">
                <a:solidFill>
                  <a:srgbClr val="3B7316"/>
                </a:solidFill>
                <a:latin typeface="Georgia Pro"/>
                <a:ea typeface="+mn-lt"/>
                <a:cs typeface="+mn-lt"/>
              </a:rPr>
              <a:t>b) często - 38%</a:t>
            </a:r>
          </a:p>
          <a:p>
            <a:pPr marL="0" indent="0">
              <a:buNone/>
            </a:pPr>
            <a:r>
              <a:rPr lang="pl-PL" sz="2200" b="1" dirty="0">
                <a:solidFill>
                  <a:srgbClr val="FFC000"/>
                </a:solidFill>
                <a:latin typeface="Georgia Pro"/>
              </a:rPr>
              <a:t>c) rzadko- 52,27%</a:t>
            </a:r>
          </a:p>
          <a:p>
            <a:pPr marL="0" indent="0">
              <a:buNone/>
            </a:pPr>
            <a:r>
              <a:rPr lang="pl-PL" sz="2200" b="1" dirty="0">
                <a:solidFill>
                  <a:schemeClr val="accent4"/>
                </a:solidFill>
                <a:latin typeface="Georgia Pro"/>
              </a:rPr>
              <a:t>d) nigdy – 0,1%</a:t>
            </a:r>
          </a:p>
          <a:p>
            <a:endParaRPr lang="pl-PL"/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FEC5E659-4D95-1CE5-FDA8-5B554B50A52A}"/>
              </a:ext>
              <a:ext uri="{147F2762-F138-4A5C-976F-8EAC2B608ADB}">
                <a16:predDERef xmlns:a16="http://schemas.microsoft.com/office/drawing/2014/main" pred="{BFD75963-3C42-1A6F-8144-2DB354BD09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8593154"/>
              </p:ext>
            </p:extLst>
          </p:nvPr>
        </p:nvGraphicFramePr>
        <p:xfrm>
          <a:off x="3786686" y="1930400"/>
          <a:ext cx="4486075" cy="3704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720CD45-07FE-CB5E-D395-7B83C8744F21}"/>
              </a:ext>
            </a:extLst>
          </p:cNvPr>
          <p:cNvSpPr/>
          <p:nvPr/>
        </p:nvSpPr>
        <p:spPr>
          <a:xfrm>
            <a:off x="5441461" y="2032000"/>
            <a:ext cx="1250461" cy="244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26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7F7154-AF3E-CD40-7979-11393FDF9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10. Co robisz z niepotrzebną odzieżą?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EABFAF3-F413-6EE1-1E83-6D188370B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772" y="3912171"/>
            <a:ext cx="8345826" cy="201718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pl-PL" sz="2200" b="1" dirty="0">
                <a:solidFill>
                  <a:srgbClr val="7FAD1C"/>
                </a:solidFill>
                <a:latin typeface="Georgia Pro"/>
                <a:ea typeface="+mn-lt"/>
                <a:cs typeface="+mn-lt"/>
              </a:rPr>
              <a:t>a) wyrzucam – 13,82%</a:t>
            </a:r>
            <a:r>
              <a:rPr lang="pl-PL" sz="2200" b="1" dirty="0">
                <a:latin typeface="Georgia Pro"/>
                <a:ea typeface="+mn-lt"/>
                <a:cs typeface="+mn-lt"/>
              </a:rPr>
              <a:t> </a:t>
            </a:r>
            <a:endParaRPr lang="pl-PL" sz="2200" b="1">
              <a:latin typeface="Georgia Pro"/>
            </a:endParaRPr>
          </a:p>
          <a:p>
            <a:pPr marL="0" indent="0">
              <a:buNone/>
            </a:pPr>
            <a:r>
              <a:rPr lang="pl-PL" sz="2200" b="1" dirty="0">
                <a:solidFill>
                  <a:srgbClr val="3B7316"/>
                </a:solidFill>
                <a:latin typeface="Georgia Pro"/>
                <a:ea typeface="+mn-lt"/>
                <a:cs typeface="+mn-lt"/>
              </a:rPr>
              <a:t>b) oddaję potrzebującym</a:t>
            </a:r>
            <a:r>
              <a:rPr lang="pl-PL" sz="2200" b="1" dirty="0">
                <a:latin typeface="Georgia Pro"/>
                <a:ea typeface="+mn-lt"/>
                <a:cs typeface="+mn-lt"/>
              </a:rPr>
              <a:t> -56,10%</a:t>
            </a:r>
          </a:p>
          <a:p>
            <a:pPr marL="0" indent="0">
              <a:buNone/>
            </a:pPr>
            <a:r>
              <a:rPr lang="pl-PL" sz="2200" b="1" dirty="0">
                <a:solidFill>
                  <a:srgbClr val="FFC000"/>
                </a:solidFill>
                <a:latin typeface="Georgia Pro"/>
                <a:ea typeface="+mn-lt"/>
                <a:cs typeface="+mn-lt"/>
              </a:rPr>
              <a:t>c) składam do pojemnika na odzież używaną -30,08%</a:t>
            </a:r>
          </a:p>
          <a:p>
            <a:pPr marL="0" indent="0">
              <a:buNone/>
            </a:pPr>
            <a:endParaRPr lang="pl-PL" sz="2000" b="1" dirty="0">
              <a:latin typeface="Georgia Pro"/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F00C29D-E7A0-550A-6CAC-770457809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8664030" cy="630788"/>
          </a:xfrm>
        </p:spPr>
        <p:txBody>
          <a:bodyPr/>
          <a:lstStyle/>
          <a:p>
            <a:pPr algn="ctr"/>
            <a:r>
              <a:rPr lang="en-US" sz="1200" dirty="0" err="1">
                <a:latin typeface="Georgia Pro"/>
              </a:rPr>
              <a:t>Postawy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proekologiczne</a:t>
            </a:r>
            <a:r>
              <a:rPr lang="en-US" sz="1200" dirty="0">
                <a:latin typeface="Georgia Pro"/>
              </a:rPr>
              <a:t> u </a:t>
            </a:r>
            <a:r>
              <a:rPr lang="en-US" sz="1200" dirty="0" err="1">
                <a:latin typeface="Georgia Pro"/>
              </a:rPr>
              <a:t>dzieci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młodzieży</a:t>
            </a:r>
            <a:r>
              <a:rPr lang="en-US" sz="1200" dirty="0">
                <a:latin typeface="Georgia Pro"/>
              </a:rPr>
              <a:t>​  ​  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projekt</a:t>
            </a:r>
            <a:r>
              <a:rPr lang="en-US" sz="1200" dirty="0">
                <a:latin typeface="Georgia Pro"/>
              </a:rPr>
              <a:t> Erasmus + Think Eco for a better future  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Mobilność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kadry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edukacji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szkolnej</a:t>
            </a:r>
            <a:r>
              <a:rPr lang="en-US" sz="1200" dirty="0">
                <a:latin typeface="Georgia Pro"/>
              </a:rPr>
              <a:t> nr 2022-1-PL01-KA122-SCH-000073696</a:t>
            </a:r>
            <a:endParaRPr lang="pl-PL"/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2E4629D7-C8E5-800D-AACD-A3B2BB88AFE4}"/>
              </a:ext>
              <a:ext uri="{147F2762-F138-4A5C-976F-8EAC2B608ADB}">
                <a16:predDERef xmlns:a16="http://schemas.microsoft.com/office/drawing/2014/main" pred="{FEC5E659-4D95-1CE5-FDA8-5B554B50A5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6201084"/>
              </p:ext>
            </p:extLst>
          </p:nvPr>
        </p:nvGraphicFramePr>
        <p:xfrm>
          <a:off x="3795019" y="1267054"/>
          <a:ext cx="6138929" cy="3644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663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9DC624-02E1-A45A-EF31-4097431E5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930695" cy="1320800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11. Jaki rodzaj dezodorantu używasz w domu? 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B7B738-0194-14E6-9DB7-F484C9EB1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8982" y="4206043"/>
            <a:ext cx="5526019" cy="16305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pl-PL" sz="2200" b="1" dirty="0">
                <a:solidFill>
                  <a:schemeClr val="accent4"/>
                </a:solidFill>
                <a:latin typeface="Georgia Pro"/>
                <a:ea typeface="+mn-lt"/>
                <a:cs typeface="+mn-lt"/>
              </a:rPr>
              <a:t>a) kulkowy </a:t>
            </a:r>
            <a:r>
              <a:rPr lang="pl-PL" sz="2200" b="1" dirty="0" smtClean="0">
                <a:solidFill>
                  <a:schemeClr val="accent4"/>
                </a:solidFill>
                <a:latin typeface="Georgia Pro"/>
                <a:ea typeface="+mn-lt"/>
                <a:cs typeface="+mn-lt"/>
              </a:rPr>
              <a:t>lub </a:t>
            </a:r>
            <a:r>
              <a:rPr lang="pl-PL" sz="2200" b="1" dirty="0">
                <a:solidFill>
                  <a:schemeClr val="accent4"/>
                </a:solidFill>
                <a:latin typeface="Georgia Pro"/>
                <a:ea typeface="+mn-lt"/>
                <a:cs typeface="+mn-lt"/>
              </a:rPr>
              <a:t>w sztyfcie – 69% </a:t>
            </a:r>
          </a:p>
          <a:p>
            <a:pPr>
              <a:buNone/>
            </a:pPr>
            <a:r>
              <a:rPr lang="pl-PL" sz="2200" b="1" dirty="0">
                <a:solidFill>
                  <a:schemeClr val="accent1"/>
                </a:solidFill>
                <a:latin typeface="Georgia Pro"/>
                <a:ea typeface="+mn-lt"/>
                <a:cs typeface="+mn-lt"/>
              </a:rPr>
              <a:t>b) w aerozolu –31%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7E350B3-3D6C-084A-EE5B-2CCF6CA5E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8323535" cy="719294"/>
          </a:xfrm>
        </p:spPr>
        <p:txBody>
          <a:bodyPr/>
          <a:lstStyle/>
          <a:p>
            <a:pPr algn="ctr"/>
            <a:r>
              <a:rPr lang="en-US" sz="1200" dirty="0" err="1">
                <a:latin typeface="Georgia Pro"/>
              </a:rPr>
              <a:t>Postawy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proekologiczne</a:t>
            </a:r>
            <a:r>
              <a:rPr lang="en-US" sz="1200" dirty="0">
                <a:latin typeface="Georgia Pro"/>
              </a:rPr>
              <a:t> u </a:t>
            </a:r>
            <a:r>
              <a:rPr lang="en-US" sz="1200" dirty="0" err="1">
                <a:latin typeface="Georgia Pro"/>
              </a:rPr>
              <a:t>dzieci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młodzieży</a:t>
            </a:r>
            <a:r>
              <a:rPr lang="en-US" sz="1200" dirty="0">
                <a:latin typeface="Georgia Pro"/>
              </a:rPr>
              <a:t>​  ​    </a:t>
            </a:r>
            <a:endParaRPr lang="pl-PL" sz="1200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projekt</a:t>
            </a:r>
            <a:r>
              <a:rPr lang="en-US" sz="1200" dirty="0">
                <a:latin typeface="Georgia Pro"/>
              </a:rPr>
              <a:t> Erasmus + Think Eco for a better future  </a:t>
            </a:r>
            <a:endParaRPr lang="pl-PL" sz="1200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Mobilność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kadry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edukacji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szkolnej</a:t>
            </a:r>
            <a:r>
              <a:rPr lang="en-US" sz="1200" dirty="0">
                <a:latin typeface="Georgia Pro"/>
              </a:rPr>
              <a:t> nr 2022-1-PL01-KA122-SCH-000073696</a:t>
            </a:r>
            <a:endParaRPr lang="pl-PL" sz="1200"/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FFC90F53-E9C7-C0CC-E885-451232190202}"/>
              </a:ext>
              <a:ext uri="{147F2762-F138-4A5C-976F-8EAC2B608ADB}">
                <a16:predDERef xmlns:a16="http://schemas.microsoft.com/office/drawing/2014/main" pred="{2E4629D7-C8E5-800D-AACD-A3B2BB88AF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9924118"/>
              </p:ext>
            </p:extLst>
          </p:nvPr>
        </p:nvGraphicFramePr>
        <p:xfrm>
          <a:off x="677335" y="2100918"/>
          <a:ext cx="5261647" cy="3237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rostokąt 6">
            <a:extLst>
              <a:ext uri="{FF2B5EF4-FFF2-40B4-BE49-F238E27FC236}">
                <a16:creationId xmlns:a16="http://schemas.microsoft.com/office/drawing/2014/main" id="{877590F6-9113-FDD4-ECF1-3CD8372A4A83}"/>
              </a:ext>
            </a:extLst>
          </p:cNvPr>
          <p:cNvSpPr/>
          <p:nvPr/>
        </p:nvSpPr>
        <p:spPr>
          <a:xfrm>
            <a:off x="1635229" y="2346037"/>
            <a:ext cx="987898" cy="2693765"/>
          </a:xfrm>
          <a:prstGeom prst="rect">
            <a:avLst/>
          </a:prstGeom>
          <a:solidFill>
            <a:srgbClr val="ED7D3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437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863773-DCB6-E217-3AD9-858FF9130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59" y="515655"/>
            <a:ext cx="9817955" cy="2270690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12.Czy zwracasz uwagę na oszczędne korzystanie </a:t>
            </a:r>
            <a:br>
              <a:rPr lang="pl-PL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</a:br>
            <a:r>
              <a:rPr lang="pl-PL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z wody (np. branie prysznica zamiast kąpieli </a:t>
            </a:r>
            <a:br>
              <a:rPr lang="pl-PL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</a:br>
            <a:r>
              <a:rPr lang="pl-PL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w wannie, zakręcanie kranu podczas mycia zębów)? 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6C5BAA5-F683-A27D-C7A7-A0E05BA85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43249" y="6041362"/>
            <a:ext cx="7550214" cy="354687"/>
          </a:xfrm>
        </p:spPr>
        <p:txBody>
          <a:bodyPr/>
          <a:lstStyle/>
          <a:p>
            <a:pPr algn="ctr"/>
            <a:r>
              <a:rPr lang="en-US" sz="1200" dirty="0" err="1">
                <a:latin typeface="Georgia Pro"/>
              </a:rPr>
              <a:t>Postawy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proekologiczne</a:t>
            </a:r>
            <a:r>
              <a:rPr lang="en-US" sz="1200" dirty="0">
                <a:latin typeface="Georgia Pro"/>
              </a:rPr>
              <a:t> u </a:t>
            </a:r>
            <a:r>
              <a:rPr lang="en-US" sz="1200" dirty="0" err="1">
                <a:latin typeface="Georgia Pro"/>
              </a:rPr>
              <a:t>dzieci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młodzieży</a:t>
            </a:r>
            <a:r>
              <a:rPr lang="en-US" sz="1200" dirty="0">
                <a:latin typeface="Georgia Pro"/>
              </a:rPr>
              <a:t>​  ​    </a:t>
            </a:r>
            <a:endParaRPr lang="pl-PL" dirty="0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projekt</a:t>
            </a:r>
            <a:r>
              <a:rPr lang="en-US" sz="1200" dirty="0">
                <a:latin typeface="Georgia Pro"/>
              </a:rPr>
              <a:t> Erasmus + Think Eco for a better future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Mobilność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kadry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edukacji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szkolnej</a:t>
            </a:r>
            <a:r>
              <a:rPr lang="en-US" sz="1200" dirty="0">
                <a:latin typeface="Georgia Pro"/>
              </a:rPr>
              <a:t> nr 2022-1-PL01-KA122-SCH-000073696</a:t>
            </a:r>
            <a:endParaRPr lang="pl-PL"/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7357129B-A079-91D5-EB45-091AC81AB4D3}"/>
              </a:ext>
              <a:ext uri="{147F2762-F138-4A5C-976F-8EAC2B608ADB}">
                <a16:predDERef xmlns:a16="http://schemas.microsoft.com/office/drawing/2014/main" pred="{50C0490A-93C6-1B29-3A5D-423F26A908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7317692"/>
              </p:ext>
            </p:extLst>
          </p:nvPr>
        </p:nvGraphicFramePr>
        <p:xfrm>
          <a:off x="3382940" y="2319273"/>
          <a:ext cx="5887233" cy="3275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27A0EF56-17F7-5388-BB80-4CCBA31BD899}"/>
              </a:ext>
            </a:extLst>
          </p:cNvPr>
          <p:cNvSpPr txBox="1"/>
          <p:nvPr/>
        </p:nvSpPr>
        <p:spPr>
          <a:xfrm>
            <a:off x="1278698" y="3170650"/>
            <a:ext cx="3418413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200" b="1" dirty="0">
                <a:solidFill>
                  <a:srgbClr val="7FAD1C"/>
                </a:solidFill>
                <a:latin typeface="Georgia Pro"/>
                <a:ea typeface="+mn-lt"/>
                <a:cs typeface="+mn-lt"/>
              </a:rPr>
              <a:t>a) tak – 55,30% </a:t>
            </a:r>
          </a:p>
          <a:p>
            <a:r>
              <a:rPr lang="pl-PL" sz="2200" b="1" dirty="0">
                <a:solidFill>
                  <a:srgbClr val="3B7316"/>
                </a:solidFill>
                <a:latin typeface="Georgia Pro"/>
                <a:ea typeface="+mn-lt"/>
                <a:cs typeface="+mn-lt"/>
              </a:rPr>
              <a:t>b) czasami – 35% </a:t>
            </a:r>
          </a:p>
          <a:p>
            <a:r>
              <a:rPr lang="pl-PL" sz="2200" b="1" dirty="0">
                <a:solidFill>
                  <a:srgbClr val="E6A31E"/>
                </a:solidFill>
                <a:latin typeface="Georgia Pro"/>
                <a:ea typeface="+mn-lt"/>
                <a:cs typeface="+mn-lt"/>
              </a:rPr>
              <a:t>c) nie – 9,70%</a:t>
            </a:r>
          </a:p>
          <a:p>
            <a:pPr algn="l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0521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C037D3-364E-8B43-007D-AC60DBEEB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690613" cy="1686142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13.Na Boże Narodzenie do domu kupujecie ukorzenioną choinkę, z myślą o posadzeniu </a:t>
            </a:r>
            <a:br>
              <a:rPr lang="pl-PL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</a:br>
            <a:r>
              <a:rPr lang="pl-PL" dirty="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jej po Świętach?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27DE706-6791-95D8-49A3-30CBA9A5E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8315154" cy="665632"/>
          </a:xfrm>
        </p:spPr>
        <p:txBody>
          <a:bodyPr/>
          <a:lstStyle/>
          <a:p>
            <a:pPr algn="ctr"/>
            <a:r>
              <a:rPr lang="en-US" sz="1200" dirty="0" err="1">
                <a:latin typeface="Georgia Pro"/>
              </a:rPr>
              <a:t>Postawy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proekologiczne</a:t>
            </a:r>
            <a:r>
              <a:rPr lang="en-US" sz="1200" dirty="0">
                <a:latin typeface="Georgia Pro"/>
              </a:rPr>
              <a:t> u </a:t>
            </a:r>
            <a:r>
              <a:rPr lang="en-US" sz="1200" dirty="0" err="1">
                <a:latin typeface="Georgia Pro"/>
              </a:rPr>
              <a:t>dzieci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młodzieży</a:t>
            </a:r>
            <a:r>
              <a:rPr lang="en-US" sz="1200" dirty="0">
                <a:latin typeface="Georgia Pro"/>
              </a:rPr>
              <a:t>​  ​  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projekt</a:t>
            </a:r>
            <a:r>
              <a:rPr lang="en-US" sz="1200" dirty="0">
                <a:latin typeface="Georgia Pro"/>
              </a:rPr>
              <a:t> Erasmus + Think Eco for a better future  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Mobilność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kadry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edukacji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szkolnej</a:t>
            </a:r>
            <a:r>
              <a:rPr lang="en-US" sz="1200" dirty="0">
                <a:latin typeface="Georgia Pro"/>
              </a:rPr>
              <a:t> nr 2022-1-PL01-KA122-SCH-000073696</a:t>
            </a:r>
            <a:endParaRPr lang="pl-PL"/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E7128D42-893B-14DD-F6C8-413F23ABE80F}"/>
              </a:ext>
              <a:ext uri="{147F2762-F138-4A5C-976F-8EAC2B608ADB}">
                <a16:predDERef xmlns:a16="http://schemas.microsoft.com/office/drawing/2014/main" pred="{7357129B-A079-91D5-EB45-091AC81AB4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4460652"/>
              </p:ext>
            </p:extLst>
          </p:nvPr>
        </p:nvGraphicFramePr>
        <p:xfrm>
          <a:off x="-72155" y="2214889"/>
          <a:ext cx="5939423" cy="3411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ole tekstowe 5">
            <a:extLst>
              <a:ext uri="{FF2B5EF4-FFF2-40B4-BE49-F238E27FC236}">
                <a16:creationId xmlns:a16="http://schemas.microsoft.com/office/drawing/2014/main" id="{B537763F-EEB9-B59E-58F6-CF0E40490630}"/>
              </a:ext>
            </a:extLst>
          </p:cNvPr>
          <p:cNvSpPr txBox="1"/>
          <p:nvPr/>
        </p:nvSpPr>
        <p:spPr>
          <a:xfrm>
            <a:off x="5295717" y="3179523"/>
            <a:ext cx="4491403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200" b="1" dirty="0">
                <a:solidFill>
                  <a:srgbClr val="7FAD1C"/>
                </a:solidFill>
                <a:latin typeface="Georgia Pro"/>
                <a:cs typeface="Segoe UI"/>
              </a:rPr>
              <a:t>a) zawsze</a:t>
            </a:r>
            <a:r>
              <a:rPr lang="pl-PL" sz="2200" b="1" dirty="0">
                <a:latin typeface="Georgia Pro"/>
                <a:cs typeface="Segoe UI"/>
              </a:rPr>
              <a:t> </a:t>
            </a:r>
            <a:r>
              <a:rPr lang="pl-PL" sz="2200" b="1" dirty="0">
                <a:latin typeface="Georgia Pro"/>
                <a:cs typeface="Times New Roman"/>
              </a:rPr>
              <a:t> </a:t>
            </a:r>
            <a:r>
              <a:rPr lang="pl-PL" sz="2200" b="1" dirty="0">
                <a:solidFill>
                  <a:srgbClr val="7FAD1C"/>
                </a:solidFill>
                <a:latin typeface="Georgia Pro"/>
                <a:cs typeface="Times New Roman"/>
              </a:rPr>
              <a:t>- 13%</a:t>
            </a:r>
          </a:p>
          <a:p>
            <a:r>
              <a:rPr lang="pl-PL" sz="2200" b="1" dirty="0">
                <a:solidFill>
                  <a:srgbClr val="3B7316"/>
                </a:solidFill>
                <a:latin typeface="Georgia Pro"/>
                <a:cs typeface="Segoe UI"/>
              </a:rPr>
              <a:t>b) rzadko </a:t>
            </a:r>
            <a:r>
              <a:rPr lang="pl-PL" sz="2200" b="1" dirty="0">
                <a:solidFill>
                  <a:srgbClr val="3B7316"/>
                </a:solidFill>
                <a:latin typeface="Georgia Pro"/>
                <a:cs typeface="Times New Roman"/>
              </a:rPr>
              <a:t> - 24,40%</a:t>
            </a:r>
          </a:p>
          <a:p>
            <a:r>
              <a:rPr lang="pl-PL" sz="2200" b="1" dirty="0">
                <a:solidFill>
                  <a:srgbClr val="E6A31E"/>
                </a:solidFill>
                <a:latin typeface="Georgia Pro"/>
                <a:cs typeface="Segoe UI"/>
              </a:rPr>
              <a:t>c) nigdy – 62,60%</a:t>
            </a:r>
          </a:p>
        </p:txBody>
      </p:sp>
    </p:spTree>
    <p:extLst>
      <p:ext uri="{BB962C8B-B14F-4D97-AF65-F5344CB8AC3E}">
        <p14:creationId xmlns:p14="http://schemas.microsoft.com/office/powerpoint/2010/main" val="99911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42031C-F181-D460-319B-DD3425BDA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14. Czy pojemniki na jaja w Twoim domu są:</a:t>
            </a:r>
            <a:r>
              <a:rPr lang="pl-PL" b="1">
                <a:ea typeface="+mj-lt"/>
                <a:cs typeface="+mj-lt"/>
              </a:rPr>
              <a:t> </a:t>
            </a:r>
            <a:endParaRPr lang="pl-PL">
              <a:ea typeface="+mj-lt"/>
              <a:cs typeface="+mj-lt"/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870F017-F15F-05C9-0057-18CE92EE8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8419244" cy="630788"/>
          </a:xfrm>
        </p:spPr>
        <p:txBody>
          <a:bodyPr/>
          <a:lstStyle/>
          <a:p>
            <a:pPr algn="ctr"/>
            <a:r>
              <a:rPr lang="en-US" sz="1200" dirty="0" err="1">
                <a:latin typeface="Georgia Pro"/>
              </a:rPr>
              <a:t>Postawy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proekologiczne</a:t>
            </a:r>
            <a:r>
              <a:rPr lang="en-US" sz="1200" dirty="0">
                <a:latin typeface="Georgia Pro"/>
              </a:rPr>
              <a:t> u </a:t>
            </a:r>
            <a:r>
              <a:rPr lang="en-US" sz="1200" dirty="0" err="1">
                <a:latin typeface="Georgia Pro"/>
              </a:rPr>
              <a:t>dzieci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młodzieży</a:t>
            </a:r>
            <a:r>
              <a:rPr lang="en-US" sz="1200" dirty="0">
                <a:latin typeface="Georgia Pro"/>
              </a:rPr>
              <a:t>​  ​   </a:t>
            </a:r>
            <a:endParaRPr lang="pl-PL" dirty="0">
              <a:latin typeface="Trebuchet MS" panose="020B0603020202020204"/>
            </a:endParaRPr>
          </a:p>
          <a:p>
            <a:pPr algn="ctr"/>
            <a:r>
              <a:rPr lang="en-US" sz="1200" dirty="0">
                <a:latin typeface="Georgia Pro"/>
              </a:rPr>
              <a:t> </a:t>
            </a:r>
            <a:r>
              <a:rPr lang="en-US" sz="1200" dirty="0" err="1">
                <a:latin typeface="Georgia Pro"/>
              </a:rPr>
              <a:t>projekt</a:t>
            </a:r>
            <a:r>
              <a:rPr lang="en-US" sz="1200" dirty="0">
                <a:latin typeface="Georgia Pro"/>
              </a:rPr>
              <a:t> Erasmus + Think Eco for a better future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Mobilność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kadry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edukacji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szkolnej</a:t>
            </a:r>
            <a:r>
              <a:rPr lang="en-US" sz="1200" dirty="0">
                <a:latin typeface="Georgia Pro"/>
              </a:rPr>
              <a:t> nr 2022-1-PL01-KA122-SCH-000073696</a:t>
            </a:r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49AB83E-009C-A3A0-E422-73FD028AFD80}"/>
              </a:ext>
            </a:extLst>
          </p:cNvPr>
          <p:cNvSpPr txBox="1"/>
          <p:nvPr/>
        </p:nvSpPr>
        <p:spPr>
          <a:xfrm>
            <a:off x="831273" y="4933366"/>
            <a:ext cx="8608291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200" b="1" dirty="0">
                <a:solidFill>
                  <a:srgbClr val="7FAD1C"/>
                </a:solidFill>
                <a:latin typeface="Georgia Pro"/>
                <a:cs typeface="Segoe UI"/>
              </a:rPr>
              <a:t>a) plastikowe </a:t>
            </a:r>
            <a:r>
              <a:rPr lang="pl-PL" sz="2200" b="1" dirty="0">
                <a:solidFill>
                  <a:srgbClr val="7FAD1C"/>
                </a:solidFill>
                <a:latin typeface="Georgia Pro"/>
                <a:cs typeface="Times New Roman"/>
              </a:rPr>
              <a:t> - 7,32%</a:t>
            </a:r>
          </a:p>
          <a:p>
            <a:r>
              <a:rPr lang="pl-PL" sz="2200" b="1" dirty="0">
                <a:solidFill>
                  <a:srgbClr val="3B7316"/>
                </a:solidFill>
                <a:latin typeface="Georgia Pro"/>
                <a:cs typeface="Segoe UI"/>
              </a:rPr>
              <a:t>b) kartonowe - </a:t>
            </a:r>
            <a:r>
              <a:rPr lang="pl-PL" sz="2200" b="1" dirty="0">
                <a:solidFill>
                  <a:srgbClr val="3B7316"/>
                </a:solidFill>
                <a:latin typeface="Georgia Pro"/>
                <a:cs typeface="Times New Roman"/>
              </a:rPr>
              <a:t> 75,61%</a:t>
            </a:r>
          </a:p>
          <a:p>
            <a:r>
              <a:rPr lang="pl-PL" sz="2200" b="1" dirty="0">
                <a:solidFill>
                  <a:srgbClr val="E6A31E"/>
                </a:solidFill>
                <a:latin typeface="Georgia Pro"/>
                <a:cs typeface="Segoe UI"/>
              </a:rPr>
              <a:t>c) bez względu z czego są, używamy je wielokrotnie </a:t>
            </a:r>
            <a:r>
              <a:rPr lang="pl-PL" sz="2000" b="1" dirty="0">
                <a:solidFill>
                  <a:srgbClr val="E6A31E"/>
                </a:solidFill>
                <a:latin typeface="Georgia Pro"/>
                <a:cs typeface="Times New Roman"/>
              </a:rPr>
              <a:t> - 17,07%</a:t>
            </a: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89FBFDCC-1D6F-D1A2-1543-0E5B824C1254}"/>
              </a:ext>
              <a:ext uri="{147F2762-F138-4A5C-976F-8EAC2B608ADB}">
                <a16:predDERef xmlns:a16="http://schemas.microsoft.com/office/drawing/2014/main" pred="{E7128D42-893B-14DD-F6C8-413F23ABE8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0142991"/>
              </p:ext>
            </p:extLst>
          </p:nvPr>
        </p:nvGraphicFramePr>
        <p:xfrm>
          <a:off x="1940802" y="1562887"/>
          <a:ext cx="5762325" cy="3370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617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D08B28-9CA9-27E2-D260-E805D7DAE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>
                <a:solidFill>
                  <a:schemeClr val="tx1"/>
                </a:solidFill>
                <a:latin typeface="Georgia Pro"/>
                <a:ea typeface="+mj-lt"/>
                <a:cs typeface="+mj-lt"/>
              </a:rPr>
              <a:t>15. Czy w Twoim domu używa się papierowych ręczników i serwetek?</a:t>
            </a:r>
            <a:endParaRPr lang="pl-PL" sz="3200">
              <a:solidFill>
                <a:schemeClr val="tx1"/>
              </a:solidFill>
              <a:latin typeface="Georgia Pro"/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E00468D-6EC6-B80A-0FB0-27F6D54E7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8774001" cy="556837"/>
          </a:xfrm>
        </p:spPr>
        <p:txBody>
          <a:bodyPr/>
          <a:lstStyle/>
          <a:p>
            <a:pPr algn="ctr"/>
            <a:r>
              <a:rPr lang="en-US" sz="1200" dirty="0" err="1">
                <a:latin typeface="Georgia Pro"/>
              </a:rPr>
              <a:t>Postawy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proekologiczne</a:t>
            </a:r>
            <a:r>
              <a:rPr lang="en-US" sz="1200" dirty="0">
                <a:latin typeface="Georgia Pro"/>
              </a:rPr>
              <a:t> u </a:t>
            </a:r>
            <a:r>
              <a:rPr lang="en-US" sz="1200" dirty="0" err="1">
                <a:latin typeface="Georgia Pro"/>
              </a:rPr>
              <a:t>dzieci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młodzieży</a:t>
            </a:r>
            <a:r>
              <a:rPr lang="en-US" sz="1200" dirty="0">
                <a:latin typeface="Georgia Pro"/>
              </a:rPr>
              <a:t>​  ​    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projekt</a:t>
            </a:r>
            <a:r>
              <a:rPr lang="en-US" sz="1200" dirty="0">
                <a:latin typeface="Georgia Pro"/>
              </a:rPr>
              <a:t> Erasmus + Think Eco for a better future  </a:t>
            </a:r>
            <a:endParaRPr lang="pl-PL">
              <a:latin typeface="Trebuchet MS" panose="020B0603020202020204"/>
            </a:endParaRPr>
          </a:p>
          <a:p>
            <a:pPr algn="ctr"/>
            <a:r>
              <a:rPr lang="en-US" sz="1200" dirty="0" err="1">
                <a:latin typeface="Georgia Pro"/>
              </a:rPr>
              <a:t>Mobilność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kadry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edukacji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szkolnej</a:t>
            </a:r>
            <a:r>
              <a:rPr lang="en-US" sz="1200" dirty="0">
                <a:latin typeface="Georgia Pro"/>
              </a:rPr>
              <a:t> nr 2022-1-PL01-KA122-SCH-000073696</a:t>
            </a:r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A129996-04A0-F7CE-58FC-4F9DA62F4520}"/>
              </a:ext>
            </a:extLst>
          </p:cNvPr>
          <p:cNvSpPr txBox="1"/>
          <p:nvPr/>
        </p:nvSpPr>
        <p:spPr>
          <a:xfrm>
            <a:off x="1370068" y="3796018"/>
            <a:ext cx="3694266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200" b="1" dirty="0">
                <a:solidFill>
                  <a:srgbClr val="7FAD1C"/>
                </a:solidFill>
                <a:latin typeface="Georgia Pro"/>
                <a:cs typeface="Segoe UI"/>
              </a:rPr>
              <a:t>a) często</a:t>
            </a:r>
            <a:r>
              <a:rPr lang="pl-PL" sz="2200" b="1" dirty="0">
                <a:latin typeface="Georgia Pro"/>
                <a:cs typeface="Segoe UI"/>
              </a:rPr>
              <a:t> </a:t>
            </a:r>
            <a:r>
              <a:rPr lang="pl-PL" sz="2200" b="1" dirty="0">
                <a:solidFill>
                  <a:srgbClr val="7FAD1C"/>
                </a:solidFill>
                <a:latin typeface="Georgia Pro"/>
                <a:cs typeface="Segoe UI"/>
              </a:rPr>
              <a:t>- 52%</a:t>
            </a:r>
            <a:r>
              <a:rPr lang="pl-PL" sz="2200" b="1" dirty="0">
                <a:solidFill>
                  <a:srgbClr val="7FAD1C"/>
                </a:solidFill>
                <a:latin typeface="Georgia Pro"/>
                <a:cs typeface="Times New Roman"/>
              </a:rPr>
              <a:t> </a:t>
            </a:r>
            <a:endParaRPr lang="pl-PL" sz="2200" b="1">
              <a:solidFill>
                <a:srgbClr val="7FAD1C"/>
              </a:solidFill>
              <a:latin typeface="Georgia Pro"/>
            </a:endParaRPr>
          </a:p>
          <a:p>
            <a:r>
              <a:rPr lang="pl-PL" sz="2200" b="1" dirty="0">
                <a:solidFill>
                  <a:srgbClr val="3B7316"/>
                </a:solidFill>
                <a:latin typeface="Georgia Pro"/>
                <a:cs typeface="Segoe UI"/>
              </a:rPr>
              <a:t>b) rzadko</a:t>
            </a:r>
            <a:r>
              <a:rPr lang="pl-PL" sz="2200" b="1" dirty="0">
                <a:latin typeface="Georgia Pro"/>
                <a:cs typeface="Segoe UI"/>
              </a:rPr>
              <a:t> </a:t>
            </a:r>
            <a:r>
              <a:rPr lang="pl-PL" sz="2200" b="1" dirty="0">
                <a:solidFill>
                  <a:srgbClr val="3B7316"/>
                </a:solidFill>
                <a:latin typeface="Georgia Pro"/>
                <a:cs typeface="Segoe UI"/>
              </a:rPr>
              <a:t>- 35%</a:t>
            </a:r>
            <a:r>
              <a:rPr lang="pl-PL" sz="2200" b="1" dirty="0">
                <a:solidFill>
                  <a:srgbClr val="3B7316"/>
                </a:solidFill>
                <a:latin typeface="Georgia Pro"/>
                <a:cs typeface="Times New Roman"/>
              </a:rPr>
              <a:t> </a:t>
            </a:r>
            <a:endParaRPr lang="pl-PL" sz="2200" b="1">
              <a:solidFill>
                <a:srgbClr val="3B7316"/>
              </a:solidFill>
              <a:latin typeface="Georgia Pro"/>
            </a:endParaRPr>
          </a:p>
          <a:p>
            <a:r>
              <a:rPr lang="pl-PL" sz="2200" b="1" dirty="0">
                <a:solidFill>
                  <a:srgbClr val="E6A31E"/>
                </a:solidFill>
                <a:latin typeface="Georgia Pro"/>
                <a:cs typeface="Segoe UI"/>
              </a:rPr>
              <a:t>c) nigdy</a:t>
            </a:r>
            <a:r>
              <a:rPr lang="pl-PL" sz="2200" b="1" dirty="0">
                <a:latin typeface="Georgia Pro"/>
                <a:cs typeface="Times New Roman"/>
              </a:rPr>
              <a:t> </a:t>
            </a:r>
            <a:r>
              <a:rPr lang="pl-PL" sz="2200" b="1" dirty="0">
                <a:solidFill>
                  <a:srgbClr val="E6A31E"/>
                </a:solidFill>
                <a:latin typeface="Georgia Pro"/>
                <a:cs typeface="Times New Roman"/>
              </a:rPr>
              <a:t>-13%</a:t>
            </a:r>
            <a:endParaRPr lang="pl-PL" sz="2200" b="1" dirty="0">
              <a:solidFill>
                <a:srgbClr val="E6A31E"/>
              </a:solidFill>
              <a:latin typeface="Georgia Pro"/>
            </a:endParaRP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B45D2462-F43F-AB57-F5A3-BAA99C59B1B9}"/>
              </a:ext>
              <a:ext uri="{147F2762-F138-4A5C-976F-8EAC2B608ADB}">
                <a16:predDERef xmlns:a16="http://schemas.microsoft.com/office/drawing/2014/main" pred="{89FBFDCC-1D6F-D1A2-1543-0E5B824C12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9195092"/>
              </p:ext>
            </p:extLst>
          </p:nvPr>
        </p:nvGraphicFramePr>
        <p:xfrm>
          <a:off x="3300889" y="1930400"/>
          <a:ext cx="5908108" cy="3484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294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4B79D1-7FF7-7CB8-2A32-EFB3A052A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88291"/>
          </a:xfrm>
        </p:spPr>
        <p:txBody>
          <a:bodyPr/>
          <a:lstStyle/>
          <a:p>
            <a:pPr algn="ctr"/>
            <a:r>
              <a:rPr lang="pl-PL" dirty="0">
                <a:solidFill>
                  <a:schemeClr val="tx1"/>
                </a:solidFill>
                <a:latin typeface="Georgia Pro"/>
              </a:rPr>
              <a:t>Wnioski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6A6D989-9149-1648-38D5-F2634D611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l-PL" sz="2200" dirty="0">
                <a:latin typeface="Georgia Pro"/>
                <a:ea typeface="+mn-lt"/>
                <a:cs typeface="+mn-lt"/>
              </a:rPr>
              <a:t>1. Na podstawie odpowiedzi udzielonych przez  </a:t>
            </a:r>
            <a:r>
              <a:rPr lang="pl-PL" sz="2200" b="1" dirty="0">
                <a:solidFill>
                  <a:schemeClr val="tx1"/>
                </a:solidFill>
                <a:latin typeface="Georgia Pro"/>
                <a:ea typeface="+mn-lt"/>
                <a:cs typeface="+mn-lt"/>
              </a:rPr>
              <a:t>123</a:t>
            </a:r>
            <a:r>
              <a:rPr lang="pl-PL" sz="2200" b="1" dirty="0">
                <a:latin typeface="Georgia Pro"/>
                <a:ea typeface="+mn-lt"/>
                <a:cs typeface="+mn-lt"/>
              </a:rPr>
              <a:t> uczniów </a:t>
            </a:r>
            <a:r>
              <a:rPr lang="pl-PL" sz="2200" dirty="0">
                <a:latin typeface="Georgia Pro"/>
                <a:ea typeface="+mn-lt"/>
                <a:cs typeface="+mn-lt"/>
              </a:rPr>
              <a:t>z losowo wybranych klas od III do VII świadomość ekologiczną wśród badanych możemy określić jako </a:t>
            </a:r>
            <a:r>
              <a:rPr lang="pl-PL" sz="2200" b="1" dirty="0">
                <a:solidFill>
                  <a:schemeClr val="tx1"/>
                </a:solidFill>
                <a:latin typeface="Georgia Pro"/>
                <a:ea typeface="+mn-lt"/>
                <a:cs typeface="+mn-lt"/>
              </a:rPr>
              <a:t>wysoką</a:t>
            </a:r>
            <a:r>
              <a:rPr lang="pl-PL" sz="2200" b="1" dirty="0">
                <a:latin typeface="Georgia Pro"/>
                <a:ea typeface="+mn-lt"/>
                <a:cs typeface="+mn-lt"/>
              </a:rPr>
              <a:t>.</a:t>
            </a:r>
            <a:endParaRPr lang="pl-PL" sz="2200" b="1" dirty="0">
              <a:latin typeface="Georgia Pro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2200" dirty="0">
                <a:latin typeface="Georgia Pro"/>
                <a:ea typeface="+mn-lt"/>
                <a:cs typeface="+mn-lt"/>
              </a:rPr>
              <a:t>2. Przekonanie o słuszności działań podejmowanych na rzecz ochrony środowiska wskazało 70% ankietowanych. Należy zwrócić szczególną uwagę na 17% uczniów, którzy twierdzą, że nie podejmują aktywności proekologicznych.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2200" dirty="0">
                <a:latin typeface="Georgia Pro"/>
                <a:ea typeface="+mn-lt"/>
                <a:cs typeface="+mn-lt"/>
              </a:rPr>
              <a:t>3. Mamy nadzieję, że dzięki udziałowi szkoły w projekcie </a:t>
            </a:r>
            <a:r>
              <a:rPr lang="pl-PL" sz="2200" b="1" i="1" dirty="0" err="1">
                <a:latin typeface="Georgia Pro"/>
                <a:ea typeface="+mn-lt"/>
                <a:cs typeface="+mn-lt"/>
              </a:rPr>
              <a:t>Think</a:t>
            </a:r>
            <a:r>
              <a:rPr lang="pl-PL" sz="2200" b="1" i="1" dirty="0">
                <a:latin typeface="Georgia Pro"/>
                <a:ea typeface="+mn-lt"/>
                <a:cs typeface="+mn-lt"/>
              </a:rPr>
              <a:t> Eco</a:t>
            </a:r>
            <a:r>
              <a:rPr lang="pl-PL" sz="2200" dirty="0">
                <a:latin typeface="Georgia Pro"/>
                <a:ea typeface="+mn-lt"/>
                <a:cs typeface="+mn-lt"/>
              </a:rPr>
              <a:t> postawa proekologiczna uczniów będzie wzrastać.</a:t>
            </a:r>
            <a:endParaRPr lang="pl-PL" sz="2200" dirty="0">
              <a:latin typeface="Georgia Pro"/>
            </a:endParaRPr>
          </a:p>
          <a:p>
            <a:endParaRPr lang="pl-PL" dirty="0"/>
          </a:p>
          <a:p>
            <a:endParaRPr lang="pl-PL" dirty="0"/>
          </a:p>
          <a:p>
            <a:pPr marL="0" indent="0" algn="ctr">
              <a:buNone/>
            </a:pPr>
            <a:r>
              <a:rPr lang="pl-PL" dirty="0">
                <a:latin typeface="Georgia Pro"/>
              </a:rPr>
              <a:t>06-10.02. 2023r. </a:t>
            </a:r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09AC3E4-0272-8A77-2699-95FC8B92C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8545910" cy="487034"/>
          </a:xfrm>
        </p:spPr>
        <p:txBody>
          <a:bodyPr/>
          <a:lstStyle/>
          <a:p>
            <a:pPr algn="ctr"/>
            <a:r>
              <a:rPr lang="en-US" sz="1200" dirty="0" err="1">
                <a:latin typeface="Georgia Pro"/>
              </a:rPr>
              <a:t>Postawy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proekologiczne</a:t>
            </a:r>
            <a:r>
              <a:rPr lang="en-US" sz="1200" dirty="0">
                <a:latin typeface="Georgia Pro"/>
              </a:rPr>
              <a:t> u </a:t>
            </a:r>
            <a:r>
              <a:rPr lang="en-US" sz="1200" dirty="0" err="1">
                <a:latin typeface="Georgia Pro"/>
              </a:rPr>
              <a:t>dzieci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młodzieży</a:t>
            </a:r>
            <a:r>
              <a:rPr lang="en-US" sz="1200" dirty="0">
                <a:latin typeface="Georgia Pro"/>
              </a:rPr>
              <a:t>​  ​  </a:t>
            </a:r>
            <a:endParaRPr lang="pl-PL" sz="1200">
              <a:latin typeface="Georgia Pro"/>
            </a:endParaRPr>
          </a:p>
          <a:p>
            <a:pPr algn="ctr"/>
            <a:r>
              <a:rPr lang="en-US" sz="1200" dirty="0">
                <a:latin typeface="Georgia Pro"/>
              </a:rPr>
              <a:t>  </a:t>
            </a:r>
            <a:r>
              <a:rPr lang="en-US" sz="1200" dirty="0" err="1">
                <a:latin typeface="Georgia Pro"/>
              </a:rPr>
              <a:t>projekt</a:t>
            </a:r>
            <a:r>
              <a:rPr lang="en-US" sz="1200" dirty="0">
                <a:latin typeface="Georgia Pro"/>
              </a:rPr>
              <a:t> Erasmus + Think Eco for a better future  </a:t>
            </a:r>
            <a:endParaRPr lang="pl-PL" sz="1200">
              <a:latin typeface="Georgia Pro"/>
            </a:endParaRPr>
          </a:p>
          <a:p>
            <a:pPr algn="ctr"/>
            <a:r>
              <a:rPr lang="en-US" sz="1200" dirty="0" err="1">
                <a:latin typeface="Georgia Pro"/>
              </a:rPr>
              <a:t>Mobilność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kadry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edukacji</a:t>
            </a:r>
            <a:r>
              <a:rPr lang="en-US" sz="1200" dirty="0">
                <a:latin typeface="Georgia Pro"/>
              </a:rPr>
              <a:t> </a:t>
            </a:r>
            <a:r>
              <a:rPr lang="en-US" sz="1200" dirty="0" err="1">
                <a:latin typeface="Georgia Pro"/>
              </a:rPr>
              <a:t>szkolnej</a:t>
            </a:r>
            <a:r>
              <a:rPr lang="en-US" sz="1200" dirty="0">
                <a:latin typeface="Georgia Pro"/>
              </a:rPr>
              <a:t> nr 2022-1-PL01-KA122-SCH-000073696</a:t>
            </a:r>
            <a:endParaRPr lang="pl-PL" sz="1200">
              <a:latin typeface="Georgia Pro"/>
            </a:endParaRPr>
          </a:p>
        </p:txBody>
      </p:sp>
    </p:spTree>
    <p:extLst>
      <p:ext uri="{BB962C8B-B14F-4D97-AF65-F5344CB8AC3E}">
        <p14:creationId xmlns:p14="http://schemas.microsoft.com/office/powerpoint/2010/main" val="185750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424</Words>
  <Application>Microsoft Office PowerPoint</Application>
  <PresentationFormat>Panoramiczny</PresentationFormat>
  <Paragraphs>123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Georgia Pro</vt:lpstr>
      <vt:lpstr>Segoe UI</vt:lpstr>
      <vt:lpstr>Times New Roman</vt:lpstr>
      <vt:lpstr>Trebuchet MS</vt:lpstr>
      <vt:lpstr>Wingdings 3</vt:lpstr>
      <vt:lpstr>Facet</vt:lpstr>
      <vt:lpstr>CZY W TWOIM DOMU   DBA SIĘ O ŚRODOWISKO? </vt:lpstr>
      <vt:lpstr>1. Jaki jest najważniejszy powód podejmowania przez Ciebie działań  na rzecz ochrony środowiska?   </vt:lpstr>
      <vt:lpstr>2. Segregacja śmieci na Twoim terenie jest potrzebna! Czy Ty uczestniczysz w tej akcji? </vt:lpstr>
      <vt:lpstr>3. Co robisz ze zużytym sprzętem elektronicznym? </vt:lpstr>
      <vt:lpstr>4. Czy w Twoim domu stosuje się żarówki energooszczędne? </vt:lpstr>
      <vt:lpstr>5. Czy wyłączasz zbędne oświetlenie w pustych pomieszczeniach? </vt:lpstr>
      <vt:lpstr>6. Czy wyłączasz z gniazdka urządzenia pracujące w trybie "czuwania"? </vt:lpstr>
      <vt:lpstr>7. Jaki rodzaj toreb na zakupy jest używany  w Twoim domu? </vt:lpstr>
      <vt:lpstr>8. Czy przy dokonywaniu wyboru kupowanego produktu zwracasz uwagę na ekoznaki, które znajdują się na opakowaniu?</vt:lpstr>
      <vt:lpstr>9. Czy kupujesz napoje w jednorazowych opakowaniach? </vt:lpstr>
      <vt:lpstr>10. Co robisz z niepotrzebną odzieżą?</vt:lpstr>
      <vt:lpstr>11. Jaki rodzaj dezodorantu używasz w domu? </vt:lpstr>
      <vt:lpstr>12.Czy zwracasz uwagę na oszczędne korzystanie  z wody (np. branie prysznica zamiast kąpieli  w wannie, zakręcanie kranu podczas mycia zębów)? </vt:lpstr>
      <vt:lpstr>13.Na Boże Narodzenie do domu kupujecie ukorzenioną choinkę, z myślą o posadzeniu  jej po Świętach?</vt:lpstr>
      <vt:lpstr>14. Czy pojemniki na jaja w Twoim domu są: </vt:lpstr>
      <vt:lpstr>15. Czy w Twoim domu używa się papierowych ręczników i serwetek?</vt:lpstr>
      <vt:lpstr>Wnioski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admin</dc:creator>
  <cp:lastModifiedBy>Elzbieta Wisniewska</cp:lastModifiedBy>
  <cp:revision>463</cp:revision>
  <dcterms:created xsi:type="dcterms:W3CDTF">2023-02-09T14:50:45Z</dcterms:created>
  <dcterms:modified xsi:type="dcterms:W3CDTF">2023-02-15T11:28:53Z</dcterms:modified>
</cp:coreProperties>
</file>